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sldIdLst>
    <p:sldId id="268" r:id="rId2"/>
    <p:sldId id="299" r:id="rId3"/>
    <p:sldId id="269" r:id="rId4"/>
    <p:sldId id="273" r:id="rId5"/>
    <p:sldId id="274" r:id="rId6"/>
    <p:sldId id="275" r:id="rId7"/>
    <p:sldId id="276" r:id="rId8"/>
    <p:sldId id="277" r:id="rId9"/>
    <p:sldId id="271" r:id="rId10"/>
    <p:sldId id="272" r:id="rId11"/>
    <p:sldId id="262" r:id="rId12"/>
    <p:sldId id="263" r:id="rId13"/>
    <p:sldId id="256" r:id="rId14"/>
    <p:sldId id="266" r:id="rId15"/>
    <p:sldId id="257" r:id="rId16"/>
    <p:sldId id="298" r:id="rId17"/>
    <p:sldId id="258" r:id="rId18"/>
    <p:sldId id="265" r:id="rId19"/>
    <p:sldId id="259" r:id="rId20"/>
    <p:sldId id="297" r:id="rId21"/>
    <p:sldId id="260" r:id="rId22"/>
    <p:sldId id="267" r:id="rId23"/>
    <p:sldId id="261" r:id="rId24"/>
    <p:sldId id="264" r:id="rId25"/>
    <p:sldId id="296" r:id="rId26"/>
    <p:sldId id="287" r:id="rId27"/>
    <p:sldId id="288" r:id="rId28"/>
    <p:sldId id="289" r:id="rId29"/>
    <p:sldId id="290" r:id="rId30"/>
    <p:sldId id="291" r:id="rId31"/>
    <p:sldId id="292" r:id="rId32"/>
    <p:sldId id="293" r:id="rId33"/>
    <p:sldId id="294" r:id="rId34"/>
    <p:sldId id="29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2B00-5B7E-458E-AF0B-09B1FD9827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4A4342-734C-4187-81BB-F80A3CB45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25FF90-5DEA-4927-8DCC-0BBD4940663A}"/>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1B9CCA55-9316-401B-AE5A-545A6C2DF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E5FB27-288B-4411-9AED-57509B97A041}"/>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15507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259-18EF-44DB-8FBA-690C4CACD3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E23E89-912D-4117-95CA-C8B27F493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F58AB-8763-4773-81E3-D5A0A4C2B096}"/>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CB44AAA3-BAD5-4B9A-BAF5-330E2F104C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74BCA-5DD3-4B87-954D-769FE10567BC}"/>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266115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5DC0E-D47E-4D5F-B09D-8D15B2BF5D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0FADE5-B060-4C82-8709-78AE7A0DCE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A1CDAA-1D09-44A5-8816-5CD1F2F103A8}"/>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1318283D-19C6-44F8-A572-1B381DC60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BFF1E5-DCC3-4C29-96EB-BF6C102BEAA6}"/>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162522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B9FF-378F-47FB-B183-6B1137A04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1D9B6-7AC5-4DEB-8697-4E7E6BABC9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136981-A8B6-4592-98B5-82EF7E9F4C7E}"/>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8656E8C4-C3C6-4FA1-8F98-DF8760C3A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16B1A-8E25-4B09-B816-D2CAF3EA7F87}"/>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342516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585F-8374-42E2-9F0A-DF865BFEF5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9FFA27-315B-4D4B-8994-0E9A51F715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79DAF88-961B-42EE-8E26-D38F62CA440E}"/>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87FAE8B1-8CE3-46EE-9793-B822B58C6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44BB0-6F59-4BC2-ADC4-A9685ED8A326}"/>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152269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B0CA-BD05-4BA4-9533-6573B44645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0B137-1DC7-429D-B418-A7456C7861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7D1A96-66ED-4ECB-AA6B-3B5C75FBC4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68220E-1A56-46E7-93BE-CD4D97C78081}"/>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6" name="Footer Placeholder 5">
            <a:extLst>
              <a:ext uri="{FF2B5EF4-FFF2-40B4-BE49-F238E27FC236}">
                <a16:creationId xmlns:a16="http://schemas.microsoft.com/office/drawing/2014/main" id="{08FD0D50-8FED-4072-BC56-E64D9CF495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3DC243-BF3A-4FA6-B4AC-C91112EE0A0C}"/>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205649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F9C1-F5CE-4C32-8C16-1499BA51E6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0BEEBE-C358-4DE9-AA1B-EC8946790E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5C8DCC-D2FA-448B-BB4A-A90092B11B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218369-E355-4FA6-B7FD-6384129FD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EB1B6E-EE31-4650-8622-27415FBA9C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8A9B51-C466-4E26-AB6A-015D8A9D5C2B}"/>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8" name="Footer Placeholder 7">
            <a:extLst>
              <a:ext uri="{FF2B5EF4-FFF2-40B4-BE49-F238E27FC236}">
                <a16:creationId xmlns:a16="http://schemas.microsoft.com/office/drawing/2014/main" id="{BE10F23D-1C2B-4183-A20E-BBB49CD4C3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3AFBC2-BFA3-4F1A-AD79-0AB81AED5F7C}"/>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2399012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1D0C-50DD-4250-8DFB-156C6B6DD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21281D-843F-48CE-96E5-8F1A0467500C}"/>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4" name="Footer Placeholder 3">
            <a:extLst>
              <a:ext uri="{FF2B5EF4-FFF2-40B4-BE49-F238E27FC236}">
                <a16:creationId xmlns:a16="http://schemas.microsoft.com/office/drawing/2014/main" id="{75533623-550A-4D5C-A36E-078F05B0C1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0D0AA6-99BC-45C6-B3DF-66A52483FD6A}"/>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227724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401035-3A07-4F0C-AE27-7C913DA86115}"/>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3" name="Footer Placeholder 2">
            <a:extLst>
              <a:ext uri="{FF2B5EF4-FFF2-40B4-BE49-F238E27FC236}">
                <a16:creationId xmlns:a16="http://schemas.microsoft.com/office/drawing/2014/main" id="{9AAF6B5A-8AEB-4593-A77B-A3ABC70D97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8CF90B-F9D7-4D8B-90DB-2BFBB73965EC}"/>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700324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7CDDA-073A-487E-B4C1-C24D339C7D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51B590-05AF-452E-8EF2-04A8DAC69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74E2A-6D4D-4A21-8F56-0D8A368B0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22D054-8037-4ACB-9AA9-01F118F015EB}"/>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6" name="Footer Placeholder 5">
            <a:extLst>
              <a:ext uri="{FF2B5EF4-FFF2-40B4-BE49-F238E27FC236}">
                <a16:creationId xmlns:a16="http://schemas.microsoft.com/office/drawing/2014/main" id="{49E5853A-D11A-4E52-BE0A-3E30CD0DF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2B72A-06D7-4A45-B56B-596FA6481D61}"/>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376203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353B-0896-4971-97F5-18297979AB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73CE4-8A0F-404D-A51F-B7DCD3C251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C8A350-FC22-492C-972F-88AA169EA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A8A9C1-D39E-43EB-AA69-42BEEF52D55A}"/>
              </a:ext>
            </a:extLst>
          </p:cNvPr>
          <p:cNvSpPr>
            <a:spLocks noGrp="1"/>
          </p:cNvSpPr>
          <p:nvPr>
            <p:ph type="dt" sz="half" idx="10"/>
          </p:nvPr>
        </p:nvSpPr>
        <p:spPr/>
        <p:txBody>
          <a:bodyPr/>
          <a:lstStyle/>
          <a:p>
            <a:fld id="{83420BDA-0CD3-4A7A-A898-69604FA7D54E}" type="datetimeFigureOut">
              <a:rPr lang="en-US" smtClean="0"/>
              <a:t>12/16/2021</a:t>
            </a:fld>
            <a:endParaRPr lang="en-US"/>
          </a:p>
        </p:txBody>
      </p:sp>
      <p:sp>
        <p:nvSpPr>
          <p:cNvPr id="6" name="Footer Placeholder 5">
            <a:extLst>
              <a:ext uri="{FF2B5EF4-FFF2-40B4-BE49-F238E27FC236}">
                <a16:creationId xmlns:a16="http://schemas.microsoft.com/office/drawing/2014/main" id="{E7BED559-B2E6-4487-B707-8A184D98E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E650FF-C88D-4FB0-AEE6-2CE99D4FE606}"/>
              </a:ext>
            </a:extLst>
          </p:cNvPr>
          <p:cNvSpPr>
            <a:spLocks noGrp="1"/>
          </p:cNvSpPr>
          <p:nvPr>
            <p:ph type="sldNum" sz="quarter" idx="12"/>
          </p:nvPr>
        </p:nvSpPr>
        <p:spPr/>
        <p:txBody>
          <a:bodyPr/>
          <a:lstStyle/>
          <a:p>
            <a:fld id="{AE9334E5-F25B-48B8-8479-511BCF280542}" type="slidenum">
              <a:rPr lang="en-US" smtClean="0"/>
              <a:t>‹#›</a:t>
            </a:fld>
            <a:endParaRPr lang="en-US"/>
          </a:p>
        </p:txBody>
      </p:sp>
    </p:spTree>
    <p:extLst>
      <p:ext uri="{BB962C8B-B14F-4D97-AF65-F5344CB8AC3E}">
        <p14:creationId xmlns:p14="http://schemas.microsoft.com/office/powerpoint/2010/main" val="77649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40000" r="-40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66D89-A960-477D-A0A0-2B8FBF92A6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F37472-AA8E-4D4D-B4CF-B415700E58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973A6-395E-45C2-9211-FBA163DBB9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20BDA-0CD3-4A7A-A898-69604FA7D54E}" type="datetimeFigureOut">
              <a:rPr lang="en-US" smtClean="0"/>
              <a:t>12/16/2021</a:t>
            </a:fld>
            <a:endParaRPr lang="en-US"/>
          </a:p>
        </p:txBody>
      </p:sp>
      <p:sp>
        <p:nvSpPr>
          <p:cNvPr id="5" name="Footer Placeholder 4">
            <a:extLst>
              <a:ext uri="{FF2B5EF4-FFF2-40B4-BE49-F238E27FC236}">
                <a16:creationId xmlns:a16="http://schemas.microsoft.com/office/drawing/2014/main" id="{9A86EA56-36F7-4FD1-B308-35C11FAC6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76A933-F08D-4731-BAD2-824BA1CFA1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334E5-F25B-48B8-8479-511BCF280542}" type="slidenum">
              <a:rPr lang="en-US" smtClean="0"/>
              <a:t>‹#›</a:t>
            </a:fld>
            <a:endParaRPr lang="en-US"/>
          </a:p>
        </p:txBody>
      </p:sp>
    </p:spTree>
    <p:extLst>
      <p:ext uri="{BB962C8B-B14F-4D97-AF65-F5344CB8AC3E}">
        <p14:creationId xmlns:p14="http://schemas.microsoft.com/office/powerpoint/2010/main" val="1857969075"/>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10">
            <a:extLst>
              <a:ext uri="{FF2B5EF4-FFF2-40B4-BE49-F238E27FC236}">
                <a16:creationId xmlns:a16="http://schemas.microsoft.com/office/drawing/2014/main" id="{AFC8239A-88A3-4D33-9C2F-562EC628AFA1}"/>
              </a:ext>
            </a:extLst>
          </p:cNvPr>
          <p:cNvSpPr>
            <a:spLocks noGrp="1" noChangeArrowheads="1"/>
          </p:cNvSpPr>
          <p:nvPr>
            <p:ph type="ctrTitle"/>
          </p:nvPr>
        </p:nvSpPr>
        <p:spPr>
          <a:xfrm>
            <a:off x="3238500" y="667871"/>
            <a:ext cx="5715000" cy="1066800"/>
          </a:xfrm>
        </p:spPr>
        <p:txBody>
          <a:bodyPr rtlCol="0">
            <a:normAutofit fontScale="90000"/>
          </a:bodyPr>
          <a:lstStyle/>
          <a:p>
            <a:pPr>
              <a:defRPr/>
            </a:pPr>
            <a:r>
              <a:rPr lang="en-US" sz="4000" b="1" dirty="0">
                <a:solidFill>
                  <a:schemeClr val="accent1"/>
                </a:solidFill>
                <a:latin typeface="Times New Roman" panose="02020603050405020304" pitchFamily="18" charset="0"/>
                <a:cs typeface="Times New Roman" panose="02020603050405020304" pitchFamily="18" charset="0"/>
              </a:rPr>
              <a:t>BÀI TẬP LỚN</a:t>
            </a:r>
            <a:br>
              <a:rPr lang="en-US" sz="4000" b="1" dirty="0">
                <a:solidFill>
                  <a:schemeClr val="accent1"/>
                </a:solidFill>
                <a:latin typeface="Times New Roman" panose="02020603050405020304" pitchFamily="18" charset="0"/>
                <a:cs typeface="Times New Roman" panose="02020603050405020304" pitchFamily="18" charset="0"/>
              </a:rPr>
            </a:br>
            <a:r>
              <a:rPr lang="en-US" sz="4000" b="1" dirty="0" err="1">
                <a:solidFill>
                  <a:schemeClr val="accent1"/>
                </a:solidFill>
                <a:latin typeface="Times New Roman" panose="02020603050405020304" pitchFamily="18" charset="0"/>
                <a:cs typeface="Times New Roman" panose="02020603050405020304" pitchFamily="18" charset="0"/>
              </a:rPr>
              <a:t>Lập</a:t>
            </a:r>
            <a:r>
              <a:rPr lang="en-US" sz="4000" b="1" dirty="0">
                <a:solidFill>
                  <a:schemeClr val="accent1"/>
                </a:solidFill>
                <a:latin typeface="Times New Roman" panose="02020603050405020304" pitchFamily="18" charset="0"/>
                <a:cs typeface="Times New Roman" panose="02020603050405020304" pitchFamily="18" charset="0"/>
              </a:rPr>
              <a:t> </a:t>
            </a:r>
            <a:r>
              <a:rPr lang="en-US" sz="4000" b="1" dirty="0" err="1">
                <a:solidFill>
                  <a:schemeClr val="accent1"/>
                </a:solidFill>
                <a:latin typeface="Times New Roman" panose="02020603050405020304" pitchFamily="18" charset="0"/>
                <a:cs typeface="Times New Roman" panose="02020603050405020304" pitchFamily="18" charset="0"/>
              </a:rPr>
              <a:t>trình</a:t>
            </a:r>
            <a:r>
              <a:rPr lang="en-US" sz="4000" b="1" dirty="0">
                <a:solidFill>
                  <a:schemeClr val="accent1"/>
                </a:solidFill>
                <a:latin typeface="Times New Roman" panose="02020603050405020304" pitchFamily="18" charset="0"/>
                <a:cs typeface="Times New Roman" panose="02020603050405020304" pitchFamily="18" charset="0"/>
              </a:rPr>
              <a:t> </a:t>
            </a:r>
            <a:r>
              <a:rPr lang="en-US" sz="4000" b="1" dirty="0" err="1">
                <a:solidFill>
                  <a:schemeClr val="accent1"/>
                </a:solidFill>
                <a:latin typeface="Times New Roman" panose="02020603050405020304" pitchFamily="18" charset="0"/>
                <a:cs typeface="Times New Roman" panose="02020603050405020304" pitchFamily="18" charset="0"/>
              </a:rPr>
              <a:t>mạng</a:t>
            </a:r>
            <a:endParaRPr lang="en-US" sz="4000" b="1" dirty="0">
              <a:solidFill>
                <a:schemeClr val="accent1"/>
              </a:solidFill>
              <a:latin typeface="Times New Roman" panose="02020603050405020304" pitchFamily="18" charset="0"/>
              <a:cs typeface="Times New Roman" panose="02020603050405020304" pitchFamily="18" charset="0"/>
            </a:endParaRPr>
          </a:p>
        </p:txBody>
      </p:sp>
      <p:sp>
        <p:nvSpPr>
          <p:cNvPr id="12291" name="Text Box 12">
            <a:extLst>
              <a:ext uri="{FF2B5EF4-FFF2-40B4-BE49-F238E27FC236}">
                <a16:creationId xmlns:a16="http://schemas.microsoft.com/office/drawing/2014/main" id="{1CE1A43C-2D32-4053-8F37-9C38AC5EE8FC}"/>
              </a:ext>
            </a:extLst>
          </p:cNvPr>
          <p:cNvSpPr txBox="1">
            <a:spLocks noChangeArrowheads="1"/>
          </p:cNvSpPr>
          <p:nvPr/>
        </p:nvSpPr>
        <p:spPr bwMode="auto">
          <a:xfrm>
            <a:off x="1981200" y="1976719"/>
            <a:ext cx="82296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ts val="1000"/>
              </a:spcBef>
              <a:buClr>
                <a:schemeClr val="accent1"/>
              </a:buClr>
              <a:buSzPct val="100000"/>
              <a:buFont typeface="Arial" panose="020B0604020202020204" pitchFamily="34" charset="0"/>
              <a:buChar char="•"/>
              <a:defRPr sz="2000">
                <a:solidFill>
                  <a:schemeClr val="tx1"/>
                </a:solidFill>
                <a:latin typeface="Palatino Linotype" panose="02040502050505030304"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Palatino Linotype" panose="02040502050505030304"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Palatino Linotype" panose="02040502050505030304"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Palatino Linotype" panose="02040502050505030304"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9pPr>
          </a:lstStyle>
          <a:p>
            <a:pPr algn="ctr" eaLnBrk="1" hangingPunct="1">
              <a:lnSpc>
                <a:spcPct val="100000"/>
              </a:lnSpc>
              <a:spcBef>
                <a:spcPct val="50000"/>
              </a:spcBef>
              <a:buClrTx/>
              <a:buSzTx/>
              <a:buFontTx/>
              <a:buNone/>
            </a:pPr>
            <a:r>
              <a:rPr lang="en-US" altLang="en-US" sz="2800" b="1" i="1" dirty="0" err="1">
                <a:solidFill>
                  <a:schemeClr val="bg2">
                    <a:lumMod val="50000"/>
                  </a:schemeClr>
                </a:solidFill>
                <a:latin typeface="Times New Roman" panose="02020603050405020304" pitchFamily="18" charset="0"/>
                <a:cs typeface="Times New Roman" panose="02020603050405020304" pitchFamily="18" charset="0"/>
              </a:rPr>
              <a:t>Đề</a:t>
            </a:r>
            <a:r>
              <a:rPr lang="en-US" altLang="en-US" sz="2800" b="1" i="1" dirty="0">
                <a:solidFill>
                  <a:schemeClr val="bg2">
                    <a:lumMod val="50000"/>
                  </a:schemeClr>
                </a:solidFill>
                <a:latin typeface="Times New Roman" panose="02020603050405020304" pitchFamily="18" charset="0"/>
                <a:cs typeface="Times New Roman" panose="02020603050405020304" pitchFamily="18" charset="0"/>
              </a:rPr>
              <a:t> </a:t>
            </a:r>
            <a:r>
              <a:rPr lang="en-US" altLang="en-US" sz="2800" b="1" i="1" dirty="0" err="1">
                <a:solidFill>
                  <a:schemeClr val="bg2">
                    <a:lumMod val="50000"/>
                  </a:schemeClr>
                </a:solidFill>
                <a:latin typeface="Times New Roman" panose="02020603050405020304" pitchFamily="18" charset="0"/>
                <a:cs typeface="Times New Roman" panose="02020603050405020304" pitchFamily="18" charset="0"/>
              </a:rPr>
              <a:t>tài</a:t>
            </a:r>
            <a:r>
              <a:rPr lang="en-US" altLang="en-US" sz="2800" b="1" i="1" dirty="0">
                <a:solidFill>
                  <a:schemeClr val="bg2">
                    <a:lumMod val="50000"/>
                  </a:schemeClr>
                </a:solidFill>
                <a:latin typeface="Times New Roman" panose="02020603050405020304" pitchFamily="18" charset="0"/>
                <a:cs typeface="Times New Roman" panose="02020603050405020304" pitchFamily="18" charset="0"/>
              </a:rPr>
              <a:t> :</a:t>
            </a:r>
          </a:p>
          <a:p>
            <a:pPr algn="ctr" eaLnBrk="1" hangingPunct="1">
              <a:lnSpc>
                <a:spcPct val="100000"/>
              </a:lnSpc>
              <a:spcBef>
                <a:spcPct val="50000"/>
              </a:spcBef>
              <a:buClrTx/>
              <a:buSzTx/>
              <a:buFontTx/>
              <a:buNone/>
            </a:pPr>
            <a:r>
              <a:rPr lang="vi-VN" altLang="en-US" sz="3600" b="1" i="1" dirty="0">
                <a:solidFill>
                  <a:schemeClr val="tx2"/>
                </a:solidFill>
                <a:latin typeface="Times New Roman" panose="02020603050405020304" pitchFamily="18" charset="0"/>
                <a:cs typeface="Times New Roman" panose="02020603050405020304" pitchFamily="18" charset="0"/>
              </a:rPr>
              <a:t>Xây dựng trò chơi cờ vua qua mạng LAN</a:t>
            </a:r>
            <a:endParaRPr lang="en-US" altLang="en-US" sz="3600" b="1" i="1" dirty="0">
              <a:solidFill>
                <a:schemeClr val="tx2"/>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5FB86B2-0492-4C50-AA77-AC1374636513}"/>
              </a:ext>
            </a:extLst>
          </p:cNvPr>
          <p:cNvSpPr txBox="1"/>
          <p:nvPr/>
        </p:nvSpPr>
        <p:spPr>
          <a:xfrm>
            <a:off x="3238500" y="4096870"/>
            <a:ext cx="4749053" cy="830997"/>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r>
              <a:rPr lang="en-US" sz="2400" b="1" dirty="0">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Vũ</a:t>
            </a:r>
            <a:r>
              <a:rPr lang="en-US" sz="2400" b="1" i="1" dirty="0">
                <a:solidFill>
                  <a:schemeClr val="tx2">
                    <a:lumMod val="75000"/>
                  </a:schemeClr>
                </a:solidFill>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Thị</a:t>
            </a:r>
            <a:r>
              <a:rPr lang="en-US" sz="2400" b="1" i="1" dirty="0">
                <a:solidFill>
                  <a:schemeClr val="tx2">
                    <a:lumMod val="75000"/>
                  </a:schemeClr>
                </a:solidFill>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Ngọc</a:t>
            </a:r>
            <a:r>
              <a:rPr lang="en-US" sz="2400" b="1" i="1" dirty="0">
                <a:solidFill>
                  <a:schemeClr val="tx2">
                    <a:lumMod val="75000"/>
                  </a:schemeClr>
                </a:solidFill>
                <a:latin typeface="Times New Roman" panose="02020603050405020304" pitchFamily="18" charset="0"/>
                <a:cs typeface="Times New Roman" panose="02020603050405020304" pitchFamily="18" charset="0"/>
              </a:rPr>
              <a:t> Mai</a:t>
            </a:r>
          </a:p>
          <a:p>
            <a:r>
              <a:rPr lang="en-US" sz="2400" b="1" i="1" dirty="0">
                <a:solidFill>
                  <a:schemeClr val="tx2">
                    <a:lumMod val="75000"/>
                  </a:schemeClr>
                </a:solidFill>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Nguyễn</a:t>
            </a:r>
            <a:r>
              <a:rPr lang="en-US" sz="2400" b="1" i="1" dirty="0">
                <a:solidFill>
                  <a:schemeClr val="tx2">
                    <a:lumMod val="75000"/>
                  </a:schemeClr>
                </a:solidFill>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Bá</a:t>
            </a:r>
            <a:r>
              <a:rPr lang="en-US" sz="2400" b="1" i="1" dirty="0">
                <a:solidFill>
                  <a:schemeClr val="tx2">
                    <a:lumMod val="75000"/>
                  </a:schemeClr>
                </a:solidFill>
                <a:latin typeface="Times New Roman" panose="02020603050405020304" pitchFamily="18" charset="0"/>
                <a:cs typeface="Times New Roman" panose="02020603050405020304" pitchFamily="18" charset="0"/>
              </a:rPr>
              <a:t> </a:t>
            </a:r>
            <a:r>
              <a:rPr lang="en-US" sz="2400" b="1" i="1" dirty="0" err="1">
                <a:solidFill>
                  <a:schemeClr val="tx2">
                    <a:lumMod val="75000"/>
                  </a:schemeClr>
                </a:solidFill>
                <a:latin typeface="Times New Roman" panose="02020603050405020304" pitchFamily="18" charset="0"/>
                <a:cs typeface="Times New Roman" panose="02020603050405020304" pitchFamily="18" charset="0"/>
              </a:rPr>
              <a:t>Tới</a:t>
            </a:r>
            <a:endParaRPr lang="en-US" sz="2400" b="1" i="1" dirty="0">
              <a:solidFill>
                <a:schemeClr val="tx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a:extLst>
              <a:ext uri="{FF2B5EF4-FFF2-40B4-BE49-F238E27FC236}">
                <a16:creationId xmlns:a16="http://schemas.microsoft.com/office/drawing/2014/main" id="{AECBC60B-953C-48EC-81A2-4635C2148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081" y="187469"/>
            <a:ext cx="9601201" cy="64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01B0BD9-4150-4DF2-BB7D-700328EC7DD1}"/>
              </a:ext>
            </a:extLst>
          </p:cNvPr>
          <p:cNvSpPr txBox="1"/>
          <p:nvPr/>
        </p:nvSpPr>
        <p:spPr>
          <a:xfrm>
            <a:off x="268941" y="663388"/>
            <a:ext cx="1768626" cy="707886"/>
          </a:xfrm>
          <a:prstGeom prst="rect">
            <a:avLst/>
          </a:prstGeom>
          <a:noFill/>
        </p:spPr>
        <p:txBody>
          <a:bodyPr wrap="non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SƠ ĐỒ </a:t>
            </a:r>
          </a:p>
          <a:p>
            <a:r>
              <a:rPr lang="en-US" sz="2000" b="1" dirty="0">
                <a:solidFill>
                  <a:srgbClr val="FF0000"/>
                </a:solidFill>
                <a:latin typeface="Times New Roman" panose="02020603050405020304" pitchFamily="18" charset="0"/>
                <a:cs typeface="Times New Roman" panose="02020603050405020304" pitchFamily="18" charset="0"/>
              </a:rPr>
              <a:t>HOẠT ĐỘNG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D38D92-617D-4A18-A7BE-16A55D072643}"/>
              </a:ext>
            </a:extLst>
          </p:cNvPr>
          <p:cNvSpPr/>
          <p:nvPr/>
        </p:nvSpPr>
        <p:spPr>
          <a:xfrm>
            <a:off x="838641" y="418325"/>
            <a:ext cx="7270376" cy="1323439"/>
          </a:xfrm>
          <a:prstGeom prst="rect">
            <a:avLst/>
          </a:prstGeom>
        </p:spPr>
        <p:txBody>
          <a:bodyPr wrap="square">
            <a:spAutoFit/>
          </a:bodyPr>
          <a:lstStyle/>
          <a:p>
            <a:r>
              <a:rPr lang="vi-VN" sz="2000" dirty="0">
                <a:solidFill>
                  <a:srgbClr val="111111"/>
                </a:solidFill>
                <a:effectLst/>
                <a:latin typeface="Times New Roman" panose="02020603050405020304" pitchFamily="18" charset="0"/>
                <a:cs typeface="Times New Roman" panose="02020603050405020304" pitchFamily="18" charset="0"/>
              </a:rPr>
              <a:t>Cờ vua là trò chơi dành cho 2 người chơi, chia làm hai màu, thường là Trắng ( hoặc màu sáng) và Đen ( hoặc màu tối). Mỗi bên người chơi cầm 16 quân cờ trong đó bao gồm 8 Tốt, 2 Mã, 2 Tượng, 2 Xe, 1 Hậu và 1 Vua.</a:t>
            </a:r>
            <a:endParaRPr lang="en-US"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E35E780-9827-43CF-B4A7-D271D9573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076" y="2775082"/>
            <a:ext cx="773227" cy="773227"/>
          </a:xfrm>
          <a:prstGeom prst="rect">
            <a:avLst/>
          </a:prstGeom>
        </p:spPr>
      </p:pic>
      <p:pic>
        <p:nvPicPr>
          <p:cNvPr id="8" name="Picture 7">
            <a:extLst>
              <a:ext uri="{FF2B5EF4-FFF2-40B4-BE49-F238E27FC236}">
                <a16:creationId xmlns:a16="http://schemas.microsoft.com/office/drawing/2014/main" id="{8906C905-EF7C-4850-89D4-A8C9D53B9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524" y="2742618"/>
            <a:ext cx="779340" cy="779340"/>
          </a:xfrm>
          <a:prstGeom prst="rect">
            <a:avLst/>
          </a:prstGeom>
        </p:spPr>
      </p:pic>
      <p:pic>
        <p:nvPicPr>
          <p:cNvPr id="10" name="Picture 9">
            <a:extLst>
              <a:ext uri="{FF2B5EF4-FFF2-40B4-BE49-F238E27FC236}">
                <a16:creationId xmlns:a16="http://schemas.microsoft.com/office/drawing/2014/main" id="{D1A8B042-3E8B-431A-BC68-1F75F80E8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163" y="2755632"/>
            <a:ext cx="776283" cy="776283"/>
          </a:xfrm>
          <a:prstGeom prst="rect">
            <a:avLst/>
          </a:prstGeom>
        </p:spPr>
      </p:pic>
      <p:pic>
        <p:nvPicPr>
          <p:cNvPr id="12" name="Picture 11">
            <a:extLst>
              <a:ext uri="{FF2B5EF4-FFF2-40B4-BE49-F238E27FC236}">
                <a16:creationId xmlns:a16="http://schemas.microsoft.com/office/drawing/2014/main" id="{061CED4A-656C-40EF-A3B1-1A8824BE2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2446" y="2625203"/>
            <a:ext cx="903143" cy="906712"/>
          </a:xfrm>
          <a:prstGeom prst="rect">
            <a:avLst/>
          </a:prstGeom>
        </p:spPr>
      </p:pic>
      <p:pic>
        <p:nvPicPr>
          <p:cNvPr id="14" name="Picture 13">
            <a:extLst>
              <a:ext uri="{FF2B5EF4-FFF2-40B4-BE49-F238E27FC236}">
                <a16:creationId xmlns:a16="http://schemas.microsoft.com/office/drawing/2014/main" id="{724FA5BF-A900-42DF-855C-4F0FCE3AF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3285" y="2742618"/>
            <a:ext cx="773227" cy="773227"/>
          </a:xfrm>
          <a:prstGeom prst="rect">
            <a:avLst/>
          </a:prstGeom>
        </p:spPr>
      </p:pic>
      <p:pic>
        <p:nvPicPr>
          <p:cNvPr id="16" name="Picture 15">
            <a:extLst>
              <a:ext uri="{FF2B5EF4-FFF2-40B4-BE49-F238E27FC236}">
                <a16:creationId xmlns:a16="http://schemas.microsoft.com/office/drawing/2014/main" id="{EB13CC6C-82A0-4466-B5EB-0065FDBBB6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2933" y="2775082"/>
            <a:ext cx="776283" cy="770171"/>
          </a:xfrm>
          <a:prstGeom prst="rect">
            <a:avLst/>
          </a:prstGeom>
        </p:spPr>
      </p:pic>
      <p:pic>
        <p:nvPicPr>
          <p:cNvPr id="18" name="Picture 17">
            <a:extLst>
              <a:ext uri="{FF2B5EF4-FFF2-40B4-BE49-F238E27FC236}">
                <a16:creationId xmlns:a16="http://schemas.microsoft.com/office/drawing/2014/main" id="{231E1639-9E7A-4CD3-8B59-D818C242DC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1557" y="4220455"/>
            <a:ext cx="776283" cy="776283"/>
          </a:xfrm>
          <a:prstGeom prst="rect">
            <a:avLst/>
          </a:prstGeom>
        </p:spPr>
      </p:pic>
      <p:pic>
        <p:nvPicPr>
          <p:cNvPr id="20" name="Picture 19">
            <a:extLst>
              <a:ext uri="{FF2B5EF4-FFF2-40B4-BE49-F238E27FC236}">
                <a16:creationId xmlns:a16="http://schemas.microsoft.com/office/drawing/2014/main" id="{80AB75D3-F509-469C-9CD9-56AB0B4177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7512" y="4218795"/>
            <a:ext cx="779352" cy="770147"/>
          </a:xfrm>
          <a:prstGeom prst="rect">
            <a:avLst/>
          </a:prstGeom>
        </p:spPr>
      </p:pic>
      <p:pic>
        <p:nvPicPr>
          <p:cNvPr id="22" name="Picture 21">
            <a:extLst>
              <a:ext uri="{FF2B5EF4-FFF2-40B4-BE49-F238E27FC236}">
                <a16:creationId xmlns:a16="http://schemas.microsoft.com/office/drawing/2014/main" id="{565BFBE5-97B0-49B8-BEE4-75B3041AB2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6888" y="4223522"/>
            <a:ext cx="776283" cy="776283"/>
          </a:xfrm>
          <a:prstGeom prst="rect">
            <a:avLst/>
          </a:prstGeom>
        </p:spPr>
      </p:pic>
      <p:pic>
        <p:nvPicPr>
          <p:cNvPr id="24" name="Picture 23">
            <a:extLst>
              <a:ext uri="{FF2B5EF4-FFF2-40B4-BE49-F238E27FC236}">
                <a16:creationId xmlns:a16="http://schemas.microsoft.com/office/drawing/2014/main" id="{A750FFBE-D834-45E0-91E2-741A074D3E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2446" y="4103022"/>
            <a:ext cx="882418" cy="885920"/>
          </a:xfrm>
          <a:prstGeom prst="rect">
            <a:avLst/>
          </a:prstGeom>
        </p:spPr>
      </p:pic>
      <p:pic>
        <p:nvPicPr>
          <p:cNvPr id="26" name="Picture 25">
            <a:extLst>
              <a:ext uri="{FF2B5EF4-FFF2-40B4-BE49-F238E27FC236}">
                <a16:creationId xmlns:a16="http://schemas.microsoft.com/office/drawing/2014/main" id="{24B40CA1-73AE-457E-B3B9-2AD4801161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57141" y="4215728"/>
            <a:ext cx="776283" cy="773214"/>
          </a:xfrm>
          <a:prstGeom prst="rect">
            <a:avLst/>
          </a:prstGeom>
        </p:spPr>
      </p:pic>
      <p:pic>
        <p:nvPicPr>
          <p:cNvPr id="28" name="Picture 27">
            <a:extLst>
              <a:ext uri="{FF2B5EF4-FFF2-40B4-BE49-F238E27FC236}">
                <a16:creationId xmlns:a16="http://schemas.microsoft.com/office/drawing/2014/main" id="{DB614CA8-CAA4-4830-9039-569D221F7F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43159" y="4223522"/>
            <a:ext cx="779352" cy="773216"/>
          </a:xfrm>
          <a:prstGeom prst="rect">
            <a:avLst/>
          </a:prstGeom>
        </p:spPr>
      </p:pic>
      <p:sp>
        <p:nvSpPr>
          <p:cNvPr id="29" name="TextBox 28">
            <a:extLst>
              <a:ext uri="{FF2B5EF4-FFF2-40B4-BE49-F238E27FC236}">
                <a16:creationId xmlns:a16="http://schemas.microsoft.com/office/drawing/2014/main" id="{1CC68EA4-FCD6-42AB-A9B8-43AD69019344}"/>
              </a:ext>
            </a:extLst>
          </p:cNvPr>
          <p:cNvSpPr txBox="1"/>
          <p:nvPr/>
        </p:nvSpPr>
        <p:spPr>
          <a:xfrm>
            <a:off x="192275" y="3656746"/>
            <a:ext cx="2680542" cy="523220"/>
          </a:xfrm>
          <a:prstGeom prst="rect">
            <a:avLst/>
          </a:prstGeom>
          <a:noFill/>
        </p:spPr>
        <p:txBody>
          <a:bodyPr wrap="none" rtlCol="0">
            <a:spAutoFit/>
          </a:bodyPr>
          <a:lstStyle/>
          <a:p>
            <a:r>
              <a:rPr lang="en-US" sz="2800" b="1" i="1" dirty="0" err="1">
                <a:solidFill>
                  <a:srgbClr val="FF0000"/>
                </a:solidFill>
                <a:latin typeface="Times New Roman" panose="02020603050405020304" pitchFamily="18" charset="0"/>
                <a:cs typeface="Times New Roman" panose="02020603050405020304" pitchFamily="18" charset="0"/>
              </a:rPr>
              <a:t>Các</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quân</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cờ</a:t>
            </a:r>
            <a:r>
              <a:rPr lang="en-US" sz="2800" b="1" i="1" dirty="0">
                <a:solidFill>
                  <a:srgbClr val="FF0000"/>
                </a:solidFill>
                <a:latin typeface="Times New Roman" panose="02020603050405020304" pitchFamily="18" charset="0"/>
                <a:cs typeface="Times New Roman" panose="02020603050405020304" pitchFamily="18" charset="0"/>
              </a:rPr>
              <a:t> </a:t>
            </a:r>
            <a:r>
              <a:rPr lang="en-US" sz="2800" b="1" i="1" dirty="0" err="1">
                <a:solidFill>
                  <a:srgbClr val="FF0000"/>
                </a:solidFill>
                <a:latin typeface="Times New Roman" panose="02020603050405020304" pitchFamily="18" charset="0"/>
                <a:cs typeface="Times New Roman" panose="02020603050405020304" pitchFamily="18" charset="0"/>
              </a:rPr>
              <a:t>vua</a:t>
            </a:r>
            <a:endParaRPr lang="en-US" sz="2800" b="1" i="1" dirty="0">
              <a:solidFill>
                <a:srgbClr val="FF0000"/>
              </a:solidFill>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A30032D-55C5-4CBB-9D0A-2FE5CC06D4AD}"/>
              </a:ext>
            </a:extLst>
          </p:cNvPr>
          <p:cNvSpPr txBox="1"/>
          <p:nvPr/>
        </p:nvSpPr>
        <p:spPr>
          <a:xfrm>
            <a:off x="3378823" y="3741304"/>
            <a:ext cx="573875" cy="369332"/>
          </a:xfrm>
          <a:prstGeom prst="rect">
            <a:avLst/>
          </a:prstGeom>
          <a:noFill/>
        </p:spPr>
        <p:txBody>
          <a:bodyPr wrap="non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Vua</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6E6CA836-60FF-4AAE-9B1D-0844F038EC7B}"/>
              </a:ext>
            </a:extLst>
          </p:cNvPr>
          <p:cNvSpPr txBox="1"/>
          <p:nvPr/>
        </p:nvSpPr>
        <p:spPr>
          <a:xfrm>
            <a:off x="4473829" y="3738491"/>
            <a:ext cx="607859" cy="369332"/>
          </a:xfrm>
          <a:prstGeom prst="rect">
            <a:avLst/>
          </a:prstGeom>
          <a:noFill/>
        </p:spPr>
        <p:txBody>
          <a:bodyPr wrap="non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Hậu</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66023D2-F3E4-4C1C-BB45-B2C3F9F9229A}"/>
              </a:ext>
            </a:extLst>
          </p:cNvPr>
          <p:cNvSpPr txBox="1"/>
          <p:nvPr/>
        </p:nvSpPr>
        <p:spPr>
          <a:xfrm>
            <a:off x="5568835" y="3741304"/>
            <a:ext cx="453970" cy="369332"/>
          </a:xfrm>
          <a:prstGeom prst="rect">
            <a:avLst/>
          </a:prstGeom>
          <a:noFill/>
        </p:spPr>
        <p:txBody>
          <a:bodyPr wrap="non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Xe</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F1626901-3C7C-4034-BF82-EC819CEEE1F7}"/>
              </a:ext>
            </a:extLst>
          </p:cNvPr>
          <p:cNvSpPr txBox="1"/>
          <p:nvPr/>
        </p:nvSpPr>
        <p:spPr>
          <a:xfrm>
            <a:off x="6349045" y="3741304"/>
            <a:ext cx="848309" cy="369332"/>
          </a:xfrm>
          <a:prstGeom prst="rect">
            <a:avLst/>
          </a:prstGeom>
          <a:noFill/>
        </p:spPr>
        <p:txBody>
          <a:bodyPr wrap="none" rtlCol="0">
            <a:spAutoFit/>
          </a:bodyPr>
          <a:lstStyle/>
          <a:p>
            <a:r>
              <a:rPr lang="en-US" b="1" dirty="0">
                <a:solidFill>
                  <a:srgbClr val="FF0000"/>
                </a:solidFill>
                <a:latin typeface="Times New Roman" panose="02020603050405020304" pitchFamily="18" charset="0"/>
                <a:cs typeface="Times New Roman" panose="02020603050405020304" pitchFamily="18" charset="0"/>
              </a:rPr>
              <a:t>T</a:t>
            </a:r>
            <a:r>
              <a:rPr lang="vi-VN" b="1" dirty="0">
                <a:solidFill>
                  <a:srgbClr val="FF0000"/>
                </a:solidFill>
                <a:latin typeface="Times New Roman" panose="02020603050405020304" pitchFamily="18" charset="0"/>
                <a:cs typeface="Times New Roman" panose="02020603050405020304" pitchFamily="18" charset="0"/>
              </a:rPr>
              <a:t>ư</a:t>
            </a:r>
            <a:r>
              <a:rPr lang="en-US" b="1" dirty="0" err="1">
                <a:solidFill>
                  <a:srgbClr val="FF0000"/>
                </a:solidFill>
                <a:latin typeface="Times New Roman" panose="02020603050405020304" pitchFamily="18" charset="0"/>
                <a:cs typeface="Times New Roman" panose="02020603050405020304" pitchFamily="18" charset="0"/>
              </a:rPr>
              <a:t>ợng</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4575B37E-87C1-4EAF-8EE9-191238A22FF8}"/>
              </a:ext>
            </a:extLst>
          </p:cNvPr>
          <p:cNvSpPr txBox="1"/>
          <p:nvPr/>
        </p:nvSpPr>
        <p:spPr>
          <a:xfrm>
            <a:off x="7425526" y="3733690"/>
            <a:ext cx="518091" cy="369332"/>
          </a:xfrm>
          <a:prstGeom prst="rect">
            <a:avLst/>
          </a:prstGeom>
          <a:noFill/>
        </p:spPr>
        <p:txBody>
          <a:bodyPr wrap="non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Mã</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69629A96-FA85-4DBA-8F13-6B46038CD0E3}"/>
              </a:ext>
            </a:extLst>
          </p:cNvPr>
          <p:cNvSpPr txBox="1"/>
          <p:nvPr/>
        </p:nvSpPr>
        <p:spPr>
          <a:xfrm>
            <a:off x="8272686" y="3741304"/>
            <a:ext cx="530915" cy="369332"/>
          </a:xfrm>
          <a:prstGeom prst="rect">
            <a:avLst/>
          </a:prstGeom>
          <a:noFill/>
        </p:spPr>
        <p:txBody>
          <a:bodyPr wrap="non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Tốt</a:t>
            </a:r>
            <a:endParaRPr 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28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07DF32A2-2AC1-4C71-A480-040F5C1DCF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3545985" y="1293915"/>
            <a:ext cx="5293215" cy="5332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898817-86E6-4D56-B7A7-F04F70C93FD8}"/>
              </a:ext>
            </a:extLst>
          </p:cNvPr>
          <p:cNvSpPr txBox="1"/>
          <p:nvPr/>
        </p:nvSpPr>
        <p:spPr>
          <a:xfrm>
            <a:off x="385483" y="642917"/>
            <a:ext cx="3890682" cy="1077218"/>
          </a:xfrm>
          <a:prstGeom prst="rect">
            <a:avLst/>
          </a:prstGeom>
          <a:noFill/>
        </p:spPr>
        <p:txBody>
          <a:bodyPr wrap="squar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Bố</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cục</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cách</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sắp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xếp</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bàn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cờ</a:t>
            </a:r>
            <a:endParaRPr lang="en-US"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1157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860611" y="1023755"/>
            <a:ext cx="1744388" cy="584775"/>
          </a:xfrm>
          <a:prstGeom prst="rect">
            <a:avLst/>
          </a:prstGeom>
          <a:noFill/>
        </p:spPr>
        <p:txBody>
          <a:bodyPr wrap="non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tốt</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1030" name="Picture 6" descr="https://thuthuatchoi.com/media/photos/shares/cacloaico/covua/Cach_di_chuyen_quan_Tot.gif">
            <a:extLst>
              <a:ext uri="{FF2B5EF4-FFF2-40B4-BE49-F238E27FC236}">
                <a16:creationId xmlns:a16="http://schemas.microsoft.com/office/drawing/2014/main" id="{6C011441-006E-457B-8BC7-A69EA7A2A72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34820" y="873827"/>
            <a:ext cx="5110345" cy="51103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thuthuatchoi.com/media/photos/shares/cacloaico/covua/Cach_di_chuyen_quan_Tot.gif">
            <a:extLst>
              <a:ext uri="{FF2B5EF4-FFF2-40B4-BE49-F238E27FC236}">
                <a16:creationId xmlns:a16="http://schemas.microsoft.com/office/drawing/2014/main" id="{754549F7-46AB-4A12-B4E7-B0814EDA796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61714" y="873827"/>
            <a:ext cx="5110345" cy="5110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85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763" y="912784"/>
            <a:ext cx="6728017" cy="5848132"/>
          </a:xfrm>
          <a:prstGeom prst="rect">
            <a:avLst/>
          </a:prstGeom>
        </p:spPr>
      </p:pic>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385799"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Tốt</a:t>
            </a:r>
            <a:endParaRPr lang="en-US" sz="2800" b="1" dirty="0">
              <a:latin typeface="Times New Roman" panose="02020603050405020304" pitchFamily="18" charset="0"/>
              <a:cs typeface="Times New Roman" panose="02020603050405020304" pitchFamily="18" charset="0"/>
            </a:endParaRPr>
          </a:p>
        </p:txBody>
      </p:sp>
      <p:sp>
        <p:nvSpPr>
          <p:cNvPr id="8" name="TextBox 94">
            <a:extLst>
              <a:ext uri="{FF2B5EF4-FFF2-40B4-BE49-F238E27FC236}">
                <a16:creationId xmlns:a16="http://schemas.microsoft.com/office/drawing/2014/main" id="{703EB4B7-D752-4135-AEF5-9A1A9C5062A3}"/>
              </a:ext>
            </a:extLst>
          </p:cNvPr>
          <p:cNvSpPr txBox="1"/>
          <p:nvPr/>
        </p:nvSpPr>
        <p:spPr>
          <a:xfrm>
            <a:off x="138952" y="3836850"/>
            <a:ext cx="4222377" cy="10772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if (y == 6 &amp;&amp; </a:t>
            </a:r>
            <a:r>
              <a:rPr lang="en-US" sz="1600" b="1" dirty="0" err="1">
                <a:latin typeface="Times New Roman" panose="02020603050405020304" pitchFamily="18" charset="0"/>
                <a:cs typeface="Times New Roman" panose="02020603050405020304" pitchFamily="18" charset="0"/>
              </a:rPr>
              <a:t>this.chessboard.getPieceAt</a:t>
            </a:r>
            <a:r>
              <a:rPr lang="en-US" sz="1600" b="1" dirty="0">
                <a:latin typeface="Times New Roman" panose="02020603050405020304" pitchFamily="18" charset="0"/>
                <a:cs typeface="Times New Roman" panose="02020603050405020304" pitchFamily="18" charset="0"/>
              </a:rPr>
              <a:t>(new Point(x, y - 1)) == null)</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Point(x, y - 2);</a:t>
            </a:r>
          </a:p>
        </p:txBody>
      </p:sp>
      <p:sp>
        <p:nvSpPr>
          <p:cNvPr id="9" name="TextBox 95">
            <a:extLst>
              <a:ext uri="{FF2B5EF4-FFF2-40B4-BE49-F238E27FC236}">
                <a16:creationId xmlns:a16="http://schemas.microsoft.com/office/drawing/2014/main" id="{13D1B2C1-ECBC-445C-B734-BE3B8029C4BB}"/>
              </a:ext>
            </a:extLst>
          </p:cNvPr>
          <p:cNvSpPr txBox="1"/>
          <p:nvPr/>
        </p:nvSpPr>
        <p:spPr>
          <a:xfrm>
            <a:off x="9596717" y="3865109"/>
            <a:ext cx="2693895" cy="10772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a:latin typeface="Times New Roman" panose="02020603050405020304" pitchFamily="18" charset="0"/>
                <a:cs typeface="Times New Roman" panose="02020603050405020304" pitchFamily="18" charset="0"/>
              </a:rPr>
              <a:t>for (int i = -1; i &lt; 2; i++)</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Point destination = new Point(x + i, y - 1);</a:t>
            </a:r>
          </a:p>
        </p:txBody>
      </p:sp>
      <p:pic>
        <p:nvPicPr>
          <p:cNvPr id="6" name="Picture 6" descr="https://thuthuatchoi.com/media/photos/shares/cacloaico/covua/Cach_di_chuyen_quan_Tot.gif">
            <a:extLst>
              <a:ext uri="{FF2B5EF4-FFF2-40B4-BE49-F238E27FC236}">
                <a16:creationId xmlns:a16="http://schemas.microsoft.com/office/drawing/2014/main" id="{C0346EAD-D8A2-4B58-8F78-C8B3A993803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1780" y="1740820"/>
            <a:ext cx="1529604" cy="152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726141" y="968188"/>
            <a:ext cx="1654620" cy="584775"/>
          </a:xfrm>
          <a:prstGeom prst="rect">
            <a:avLst/>
          </a:prstGeom>
          <a:noFill/>
        </p:spPr>
        <p:txBody>
          <a:bodyPr wrap="non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xe</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7170" name="Picture 2" descr="https://thuthuatchoi.com/media/photos/shares/cacloaico/covua/Cach_di_chuyen_quan_Xe.gif">
            <a:extLst>
              <a:ext uri="{FF2B5EF4-FFF2-40B4-BE49-F238E27FC236}">
                <a16:creationId xmlns:a16="http://schemas.microsoft.com/office/drawing/2014/main" id="{2ABB15AE-10D3-472D-9B8A-57EAC82CBC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55258" y="905435"/>
            <a:ext cx="5238190" cy="523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481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601" y="1109009"/>
            <a:ext cx="6297556" cy="5455682"/>
          </a:xfrm>
          <a:prstGeom prst="rect">
            <a:avLst/>
          </a:prstGeom>
        </p:spPr>
      </p:pic>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272050"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Xe</a:t>
            </a:r>
            <a:endParaRPr lang="en-US" sz="2800" b="1" dirty="0">
              <a:latin typeface="Times New Roman" panose="02020603050405020304" pitchFamily="18" charset="0"/>
              <a:cs typeface="Times New Roman" panose="02020603050405020304" pitchFamily="18" charset="0"/>
            </a:endParaRPr>
          </a:p>
        </p:txBody>
      </p:sp>
      <p:sp>
        <p:nvSpPr>
          <p:cNvPr id="8" name="TextBox 94">
            <a:extLst>
              <a:ext uri="{FF2B5EF4-FFF2-40B4-BE49-F238E27FC236}">
                <a16:creationId xmlns:a16="http://schemas.microsoft.com/office/drawing/2014/main" id="{703EB4B7-D752-4135-AEF5-9A1A9C5062A3}"/>
              </a:ext>
            </a:extLst>
          </p:cNvPr>
          <p:cNvSpPr txBox="1"/>
          <p:nvPr/>
        </p:nvSpPr>
        <p:spPr>
          <a:xfrm>
            <a:off x="5844984" y="6035028"/>
            <a:ext cx="4222377" cy="58477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n-NO" sz="1600" b="1" dirty="0">
                <a:latin typeface="Times New Roman" panose="02020603050405020304" pitchFamily="18" charset="0"/>
                <a:cs typeface="Times New Roman" panose="02020603050405020304" pitchFamily="18" charset="0"/>
              </a:rPr>
              <a:t>for (int i = y + 1; i &lt; 8; i++)</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Point(x,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a:t>
            </a:r>
          </a:p>
        </p:txBody>
      </p:sp>
      <p:sp>
        <p:nvSpPr>
          <p:cNvPr id="9" name="TextBox 95">
            <a:extLst>
              <a:ext uri="{FF2B5EF4-FFF2-40B4-BE49-F238E27FC236}">
                <a16:creationId xmlns:a16="http://schemas.microsoft.com/office/drawing/2014/main" id="{13D1B2C1-ECBC-445C-B734-BE3B8029C4BB}"/>
              </a:ext>
            </a:extLst>
          </p:cNvPr>
          <p:cNvSpPr txBox="1"/>
          <p:nvPr/>
        </p:nvSpPr>
        <p:spPr>
          <a:xfrm>
            <a:off x="5358654" y="530584"/>
            <a:ext cx="3606053" cy="58477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n-NO" sz="1600" b="1" dirty="0">
                <a:latin typeface="Times New Roman" panose="02020603050405020304" pitchFamily="18" charset="0"/>
                <a:cs typeface="Times New Roman" panose="02020603050405020304" pitchFamily="18" charset="0"/>
              </a:rPr>
              <a:t>for (int i = y - 1; i &gt; -1; i--)</a:t>
            </a:r>
          </a:p>
          <a:p>
            <a:r>
              <a:rPr lang="en-US" sz="1600" b="1" dirty="0">
                <a:latin typeface="Times New Roman" panose="02020603050405020304" pitchFamily="18" charset="0"/>
                <a:cs typeface="Times New Roman" panose="02020603050405020304" pitchFamily="18" charset="0"/>
              </a:rPr>
              <a:t>Point destination = new Point(x,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a:t>
            </a:r>
          </a:p>
        </p:txBody>
      </p:sp>
      <p:sp>
        <p:nvSpPr>
          <p:cNvPr id="6" name="TextBox 95">
            <a:extLst>
              <a:ext uri="{FF2B5EF4-FFF2-40B4-BE49-F238E27FC236}">
                <a16:creationId xmlns:a16="http://schemas.microsoft.com/office/drawing/2014/main" id="{1960C972-5AF3-4314-B508-EA1A9C2BA6E7}"/>
              </a:ext>
            </a:extLst>
          </p:cNvPr>
          <p:cNvSpPr txBox="1"/>
          <p:nvPr/>
        </p:nvSpPr>
        <p:spPr>
          <a:xfrm>
            <a:off x="894230" y="4352381"/>
            <a:ext cx="3606053" cy="58477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nn-NO" sz="1600" b="1" dirty="0">
                <a:latin typeface="Times New Roman" panose="02020603050405020304" pitchFamily="18" charset="0"/>
                <a:cs typeface="Times New Roman" panose="02020603050405020304" pitchFamily="18" charset="0"/>
              </a:rPr>
              <a:t>for (int i = x + 1; i &lt; 8; i++)</a:t>
            </a:r>
          </a:p>
          <a:p>
            <a:r>
              <a:rPr lang="en-US" sz="1600" b="1" dirty="0">
                <a:latin typeface="Times New Roman" panose="02020603050405020304" pitchFamily="18" charset="0"/>
                <a:cs typeface="Times New Roman" panose="02020603050405020304" pitchFamily="18" charset="0"/>
              </a:rPr>
              <a:t>Point destination = new Point(</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y);</a:t>
            </a:r>
          </a:p>
        </p:txBody>
      </p:sp>
      <p:sp>
        <p:nvSpPr>
          <p:cNvPr id="5" name="Rectangle 4">
            <a:extLst>
              <a:ext uri="{FF2B5EF4-FFF2-40B4-BE49-F238E27FC236}">
                <a16:creationId xmlns:a16="http://schemas.microsoft.com/office/drawing/2014/main" id="{8C7DF7D5-1A65-48A1-8894-6AC9AA7A6374}"/>
              </a:ext>
            </a:extLst>
          </p:cNvPr>
          <p:cNvSpPr/>
          <p:nvPr/>
        </p:nvSpPr>
        <p:spPr>
          <a:xfrm>
            <a:off x="9288748" y="4013826"/>
            <a:ext cx="3146612" cy="923330"/>
          </a:xfrm>
          <a:prstGeom prst="rect">
            <a:avLst/>
          </a:prstGeom>
        </p:spPr>
        <p:txBody>
          <a:bodyPr wrap="square">
            <a:spAutoFit/>
          </a:bodyPr>
          <a:lstStyle/>
          <a:p>
            <a:r>
              <a:rPr lang="nn-NO" b="1" dirty="0">
                <a:latin typeface="Times New Roman" panose="02020603050405020304" pitchFamily="18" charset="0"/>
                <a:cs typeface="Times New Roman" panose="02020603050405020304" pitchFamily="18" charset="0"/>
              </a:rPr>
              <a:t>for (int i = x - 1; i &gt; -1; i--)</a:t>
            </a:r>
          </a:p>
          <a:p>
            <a:r>
              <a:rPr lang="en-US" b="1" dirty="0">
                <a:latin typeface="Times New Roman" panose="02020603050405020304" pitchFamily="18" charset="0"/>
                <a:cs typeface="Times New Roman" panose="02020603050405020304" pitchFamily="18" charset="0"/>
              </a:rPr>
              <a:t>Point destination = new Point(</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 y);</a:t>
            </a:r>
          </a:p>
        </p:txBody>
      </p:sp>
      <p:pic>
        <p:nvPicPr>
          <p:cNvPr id="11" name="Picture 2" descr="https://thuthuatchoi.com/media/photos/shares/cacloaico/covua/Cach_di_chuyen_quan_Xe.gif">
            <a:extLst>
              <a:ext uri="{FF2B5EF4-FFF2-40B4-BE49-F238E27FC236}">
                <a16:creationId xmlns:a16="http://schemas.microsoft.com/office/drawing/2014/main" id="{6E636EAD-F608-4127-8EF0-7A12F0CCA3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0380" y="1288026"/>
            <a:ext cx="1731831" cy="173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19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829235" y="1146361"/>
            <a:ext cx="1813317" cy="584775"/>
          </a:xfrm>
          <a:prstGeom prst="rect">
            <a:avLst/>
          </a:prstGeom>
          <a:noFill/>
        </p:spPr>
        <p:txBody>
          <a:bodyPr wrap="non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mã</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6146" name="Picture 2" descr="https://thuthuatchoi.com/media/photos/shares/cacloaico/covua/Cach_di_chuyen_quan_Ma.gif">
            <a:extLst>
              <a:ext uri="{FF2B5EF4-FFF2-40B4-BE49-F238E27FC236}">
                <a16:creationId xmlns:a16="http://schemas.microsoft.com/office/drawing/2014/main" id="{01C86B04-3FE5-4ADA-8E44-F737AEE8102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35940" y="1013010"/>
            <a:ext cx="5368739" cy="53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31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987" y="744806"/>
            <a:ext cx="6843359" cy="5835422"/>
          </a:xfrm>
          <a:prstGeom prst="rect">
            <a:avLst/>
          </a:prstGeom>
        </p:spPr>
      </p:pic>
      <p:sp>
        <p:nvSpPr>
          <p:cNvPr id="5" name="Rectangle 4">
            <a:extLst>
              <a:ext uri="{FF2B5EF4-FFF2-40B4-BE49-F238E27FC236}">
                <a16:creationId xmlns:a16="http://schemas.microsoft.com/office/drawing/2014/main" id="{5F52CACD-37D3-406D-AA02-F970C3406D2B}"/>
              </a:ext>
            </a:extLst>
          </p:cNvPr>
          <p:cNvSpPr/>
          <p:nvPr/>
        </p:nvSpPr>
        <p:spPr>
          <a:xfrm>
            <a:off x="233080" y="3105834"/>
            <a:ext cx="4715437"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int[][] offsets = { {-2, 1}, {-1, 2}, {1, 2}, {2, 1}, {2, -1}, {1, -2}, {-1, -2}, {-2, -1} };</a:t>
            </a:r>
          </a:p>
        </p:txBody>
      </p:sp>
      <p:sp>
        <p:nvSpPr>
          <p:cNvPr id="6" name="Rectangle 5">
            <a:extLst>
              <a:ext uri="{FF2B5EF4-FFF2-40B4-BE49-F238E27FC236}">
                <a16:creationId xmlns:a16="http://schemas.microsoft.com/office/drawing/2014/main" id="{7980EFEB-5F45-4FDD-B531-5E1F610D147F}"/>
              </a:ext>
            </a:extLst>
          </p:cNvPr>
          <p:cNvSpPr/>
          <p:nvPr/>
        </p:nvSpPr>
        <p:spPr>
          <a:xfrm>
            <a:off x="233080" y="3931148"/>
            <a:ext cx="4715437"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Point destination = </a:t>
            </a:r>
          </a:p>
          <a:p>
            <a:r>
              <a:rPr lang="en-US" b="1" dirty="0">
                <a:latin typeface="Times New Roman" panose="02020603050405020304" pitchFamily="18" charset="0"/>
                <a:cs typeface="Times New Roman" panose="02020603050405020304" pitchFamily="18" charset="0"/>
              </a:rPr>
              <a:t>new Point(</a:t>
            </a:r>
            <a:r>
              <a:rPr lang="en-US" b="1" dirty="0" err="1">
                <a:latin typeface="Times New Roman" panose="02020603050405020304" pitchFamily="18" charset="0"/>
                <a:cs typeface="Times New Roman" panose="02020603050405020304" pitchFamily="18" charset="0"/>
              </a:rPr>
              <a:t>this.getNowPosition</a:t>
            </a:r>
            <a:r>
              <a:rPr lang="en-US" b="1" dirty="0">
                <a:latin typeface="Times New Roman" panose="02020603050405020304" pitchFamily="18" charset="0"/>
                <a:cs typeface="Times New Roman" panose="02020603050405020304" pitchFamily="18" charset="0"/>
              </a:rPr>
              <a:t>().x + offset[0], </a:t>
            </a:r>
            <a:r>
              <a:rPr lang="en-US" b="1" dirty="0" err="1">
                <a:latin typeface="Times New Roman" panose="02020603050405020304" pitchFamily="18" charset="0"/>
                <a:cs typeface="Times New Roman" panose="02020603050405020304" pitchFamily="18" charset="0"/>
              </a:rPr>
              <a:t>this.getNowPosition</a:t>
            </a:r>
            <a:r>
              <a:rPr lang="en-US" b="1" dirty="0">
                <a:latin typeface="Times New Roman" panose="02020603050405020304" pitchFamily="18" charset="0"/>
                <a:cs typeface="Times New Roman" panose="02020603050405020304" pitchFamily="18" charset="0"/>
              </a:rPr>
              <a:t>().y + offset[1]);</a:t>
            </a:r>
          </a:p>
        </p:txBody>
      </p:sp>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371436"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Mã</a:t>
            </a:r>
            <a:endParaRPr lang="en-US" sz="2800" b="1" dirty="0">
              <a:latin typeface="Times New Roman" panose="02020603050405020304" pitchFamily="18" charset="0"/>
              <a:cs typeface="Times New Roman" panose="02020603050405020304" pitchFamily="18" charset="0"/>
            </a:endParaRPr>
          </a:p>
        </p:txBody>
      </p:sp>
      <p:pic>
        <p:nvPicPr>
          <p:cNvPr id="8" name="Picture 2" descr="https://thuthuatchoi.com/media/photos/shares/cacloaico/covua/Cach_di_chuyen_quan_Ma.gif">
            <a:extLst>
              <a:ext uri="{FF2B5EF4-FFF2-40B4-BE49-F238E27FC236}">
                <a16:creationId xmlns:a16="http://schemas.microsoft.com/office/drawing/2014/main" id="{8441C1CA-A355-46ED-9D45-DA5C1A394B7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0648" y="1353377"/>
            <a:ext cx="1660234" cy="166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349624" y="1030941"/>
            <a:ext cx="2412840" cy="1077218"/>
          </a:xfrm>
          <a:prstGeom prst="rect">
            <a:avLst/>
          </a:prstGeom>
          <a:noFill/>
        </p:spPr>
        <p:txBody>
          <a:bodyPr wrap="none" rtlCol="0">
            <a:spAutoFit/>
          </a:bodyPr>
          <a:lstStyle/>
          <a:p>
            <a:pPr algn="ctr"/>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t</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ợng</a:t>
            </a:r>
            <a:r>
              <a:rPr lang="en-US" sz="3200" b="1" dirty="0">
                <a:solidFill>
                  <a:srgbClr val="FF0000"/>
                </a:solidFill>
                <a:latin typeface="Times New Roman" panose="02020603050405020304" pitchFamily="18" charset="0"/>
                <a:cs typeface="Times New Roman" panose="02020603050405020304" pitchFamily="18" charset="0"/>
              </a:rPr>
              <a:t> </a:t>
            </a:r>
          </a:p>
          <a:p>
            <a:pPr algn="ctr"/>
            <a:r>
              <a:rPr lang="en-US" sz="3200" b="1" dirty="0">
                <a:solidFill>
                  <a:srgbClr val="FF0000"/>
                </a:solidFill>
                <a:latin typeface="Times New Roman" panose="02020603050405020304" pitchFamily="18" charset="0"/>
                <a:cs typeface="Times New Roman" panose="02020603050405020304" pitchFamily="18" charset="0"/>
              </a:rPr>
              <a:t>(</a:t>
            </a:r>
            <a:r>
              <a:rPr lang="en-US" sz="3200" b="1" dirty="0" err="1">
                <a:solidFill>
                  <a:srgbClr val="FF0000"/>
                </a:solidFill>
                <a:latin typeface="Times New Roman" panose="02020603050405020304" pitchFamily="18" charset="0"/>
                <a:cs typeface="Times New Roman" panose="02020603050405020304" pitchFamily="18" charset="0"/>
              </a:rPr>
              <a:t>tịnh</a:t>
            </a:r>
            <a:r>
              <a:rPr lang="en-US" sz="3200" b="1" dirty="0">
                <a:solidFill>
                  <a:srgbClr val="FF0000"/>
                </a:solidFill>
                <a:latin typeface="Times New Roman" panose="02020603050405020304" pitchFamily="18" charset="0"/>
                <a:cs typeface="Times New Roman" panose="02020603050405020304" pitchFamily="18" charset="0"/>
              </a:rPr>
              <a:t>)</a:t>
            </a:r>
          </a:p>
        </p:txBody>
      </p:sp>
      <p:pic>
        <p:nvPicPr>
          <p:cNvPr id="5122" name="Picture 2" descr="https://thuthuatchoi.com/media/photos/shares/cacloaico/covua/Cach_di_chuyen_quan_T_____ng.gif">
            <a:extLst>
              <a:ext uri="{FF2B5EF4-FFF2-40B4-BE49-F238E27FC236}">
                <a16:creationId xmlns:a16="http://schemas.microsoft.com/office/drawing/2014/main" id="{0BDA9C69-8932-4C6E-B6AA-230EE4C94E0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00082" y="1030941"/>
            <a:ext cx="5284134" cy="528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7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F0A6-87D4-44C9-BFB9-CB3AF7A60477}"/>
              </a:ext>
            </a:extLst>
          </p:cNvPr>
          <p:cNvSpPr>
            <a:spLocks noGrp="1"/>
          </p:cNvSpPr>
          <p:nvPr>
            <p:ph type="title"/>
          </p:nvPr>
        </p:nvSpPr>
        <p:spPr>
          <a:xfrm>
            <a:off x="578223" y="1315384"/>
            <a:ext cx="10515600" cy="1325563"/>
          </a:xfrm>
        </p:spPr>
        <p:txBody>
          <a:bodyPr/>
          <a:lstStyle/>
          <a:p>
            <a:pPr algn="ct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Tìm</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hiểu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bộ</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hoá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xử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thời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giải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quyết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toán</a:t>
            </a:r>
            <a:r>
              <a:rPr lang="en-US" altLang="en-US" dirty="0">
                <a:latin typeface="Times New Roman" panose="02020603050405020304" pitchFamily="18" charset="0"/>
                <a:cs typeface="Times New Roman" panose="02020603050405020304" pitchFamily="18" charset="0"/>
              </a:rPr>
              <a:t> Readers/Writers</a:t>
            </a:r>
            <a:endParaRPr lang="en-US" dirty="0"/>
          </a:p>
        </p:txBody>
      </p:sp>
    </p:spTree>
    <p:extLst>
      <p:ext uri="{BB962C8B-B14F-4D97-AF65-F5344CB8AC3E}">
        <p14:creationId xmlns:p14="http://schemas.microsoft.com/office/powerpoint/2010/main" val="34234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6671" y="651174"/>
            <a:ext cx="6707298" cy="5872218"/>
          </a:xfrm>
          <a:prstGeom prst="rect">
            <a:avLst/>
          </a:prstGeom>
        </p:spPr>
      </p:pic>
      <p:sp>
        <p:nvSpPr>
          <p:cNvPr id="5" name="Rectangle 4">
            <a:extLst>
              <a:ext uri="{FF2B5EF4-FFF2-40B4-BE49-F238E27FC236}">
                <a16:creationId xmlns:a16="http://schemas.microsoft.com/office/drawing/2014/main" id="{5F52CACD-37D3-406D-AA02-F970C3406D2B}"/>
              </a:ext>
            </a:extLst>
          </p:cNvPr>
          <p:cNvSpPr/>
          <p:nvPr/>
        </p:nvSpPr>
        <p:spPr>
          <a:xfrm>
            <a:off x="251011" y="5679301"/>
            <a:ext cx="4715437"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Point destination = new Point(</a:t>
            </a:r>
            <a:r>
              <a:rPr lang="en-US" b="1" dirty="0" err="1">
                <a:latin typeface="Times New Roman" panose="02020603050405020304" pitchFamily="18" charset="0"/>
                <a:cs typeface="Times New Roman" panose="02020603050405020304" pitchFamily="18" charset="0"/>
              </a:rPr>
              <a:t>i</a:t>
            </a:r>
            <a:r>
              <a:rPr lang="en-US" b="1" dirty="0">
                <a:latin typeface="Times New Roman" panose="02020603050405020304" pitchFamily="18" charset="0"/>
                <a:cs typeface="Times New Roman" panose="02020603050405020304" pitchFamily="18" charset="0"/>
              </a:rPr>
              <a:t>, j);</a:t>
            </a:r>
          </a:p>
        </p:txBody>
      </p:sp>
      <p:sp>
        <p:nvSpPr>
          <p:cNvPr id="6" name="Rectangle 5">
            <a:extLst>
              <a:ext uri="{FF2B5EF4-FFF2-40B4-BE49-F238E27FC236}">
                <a16:creationId xmlns:a16="http://schemas.microsoft.com/office/drawing/2014/main" id="{7980EFEB-5F45-4FDD-B531-5E1F610D147F}"/>
              </a:ext>
            </a:extLst>
          </p:cNvPr>
          <p:cNvSpPr/>
          <p:nvPr/>
        </p:nvSpPr>
        <p:spPr>
          <a:xfrm>
            <a:off x="53788" y="3168419"/>
            <a:ext cx="5450544" cy="646331"/>
          </a:xfrm>
          <a:prstGeom prst="rect">
            <a:avLst/>
          </a:prstGeom>
        </p:spPr>
        <p:txBody>
          <a:bodyPr wrap="square">
            <a:spAutoFit/>
          </a:bodyPr>
          <a:lstStyle/>
          <a:p>
            <a:r>
              <a:rPr lang="nn-NO" b="1" dirty="0">
                <a:latin typeface="Times New Roman" panose="02020603050405020304" pitchFamily="18" charset="0"/>
                <a:cs typeface="Times New Roman" panose="02020603050405020304" pitchFamily="18" charset="0"/>
              </a:rPr>
              <a:t>for (int i = x + 1, j = y + 1; j &lt; 8 &amp;&amp; i &lt; 8; i++, j++)</a:t>
            </a:r>
          </a:p>
          <a:p>
            <a:endParaRPr lang="en-US"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586175"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Tịnh</a:t>
            </a:r>
            <a:endParaRPr lang="en-US" sz="2800" b="1" dirty="0">
              <a:latin typeface="Times New Roman" panose="02020603050405020304" pitchFamily="18" charset="0"/>
              <a:cs typeface="Times New Roman" panose="02020603050405020304" pitchFamily="18" charset="0"/>
            </a:endParaRPr>
          </a:p>
        </p:txBody>
      </p:sp>
      <p:pic>
        <p:nvPicPr>
          <p:cNvPr id="8" name="Picture 2" descr="https://thuthuatchoi.com/media/photos/shares/cacloaico/covua/Cach_di_chuyen_quan_T_____ng.gif">
            <a:extLst>
              <a:ext uri="{FF2B5EF4-FFF2-40B4-BE49-F238E27FC236}">
                <a16:creationId xmlns:a16="http://schemas.microsoft.com/office/drawing/2014/main" id="{646D7868-7442-4491-84AC-CC84AECDCB7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9611" y="1353377"/>
            <a:ext cx="1636059" cy="16360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BD940B4-B8C7-482F-9DAE-66A6A6CF29FD}"/>
              </a:ext>
            </a:extLst>
          </p:cNvPr>
          <p:cNvSpPr/>
          <p:nvPr/>
        </p:nvSpPr>
        <p:spPr>
          <a:xfrm>
            <a:off x="53788" y="3794107"/>
            <a:ext cx="6096000" cy="369332"/>
          </a:xfrm>
          <a:prstGeom prst="rect">
            <a:avLst/>
          </a:prstGeom>
        </p:spPr>
        <p:txBody>
          <a:bodyPr>
            <a:spAutoFit/>
          </a:bodyPr>
          <a:lstStyle/>
          <a:p>
            <a:r>
              <a:rPr lang="nn-NO" b="1" dirty="0">
                <a:latin typeface="Times New Roman" panose="02020603050405020304" pitchFamily="18" charset="0"/>
                <a:cs typeface="Times New Roman" panose="02020603050405020304" pitchFamily="18" charset="0"/>
              </a:rPr>
              <a:t>for (int i = x - 1, j = y + 1; j &lt; 8 &amp;&amp; i &gt; -1; i--, j++)</a:t>
            </a:r>
            <a:endParaRPr lang="en-US"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DB9D0F8-92CC-4E3E-B75D-7C7073EFFB1F}"/>
              </a:ext>
            </a:extLst>
          </p:cNvPr>
          <p:cNvSpPr/>
          <p:nvPr/>
        </p:nvSpPr>
        <p:spPr>
          <a:xfrm>
            <a:off x="53788" y="4344322"/>
            <a:ext cx="6096000" cy="369332"/>
          </a:xfrm>
          <a:prstGeom prst="rect">
            <a:avLst/>
          </a:prstGeom>
        </p:spPr>
        <p:txBody>
          <a:bodyPr>
            <a:spAutoFit/>
          </a:bodyPr>
          <a:lstStyle/>
          <a:p>
            <a:r>
              <a:rPr lang="nn-NO" b="1" dirty="0">
                <a:latin typeface="Times New Roman" panose="02020603050405020304" pitchFamily="18" charset="0"/>
                <a:cs typeface="Times New Roman" panose="02020603050405020304" pitchFamily="18" charset="0"/>
              </a:rPr>
              <a:t>for (int i = x - 1, j = y - 1; j &gt; -1 &amp;&amp; i &gt; -1; j--, i--)</a:t>
            </a:r>
            <a:endParaRPr lang="en-US"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AD02477B-B2F4-471A-834D-D3A978D9EDA2}"/>
              </a:ext>
            </a:extLst>
          </p:cNvPr>
          <p:cNvSpPr/>
          <p:nvPr/>
        </p:nvSpPr>
        <p:spPr>
          <a:xfrm>
            <a:off x="53788" y="4983461"/>
            <a:ext cx="6096000" cy="369332"/>
          </a:xfrm>
          <a:prstGeom prst="rect">
            <a:avLst/>
          </a:prstGeom>
        </p:spPr>
        <p:txBody>
          <a:bodyPr>
            <a:spAutoFit/>
          </a:bodyPr>
          <a:lstStyle/>
          <a:p>
            <a:r>
              <a:rPr lang="nn-NO" b="1" dirty="0">
                <a:latin typeface="Times New Roman" panose="02020603050405020304" pitchFamily="18" charset="0"/>
                <a:cs typeface="Times New Roman" panose="02020603050405020304" pitchFamily="18" charset="0"/>
              </a:rPr>
              <a:t>for (int i = x + 1, j = y - 1; i &lt; 8 &amp;&amp; j &gt; -1; i++, j--)</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15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466165" y="887506"/>
            <a:ext cx="1927131" cy="584775"/>
          </a:xfrm>
          <a:prstGeom prst="rect">
            <a:avLst/>
          </a:prstGeom>
          <a:noFill/>
        </p:spPr>
        <p:txBody>
          <a:bodyPr wrap="non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hậu</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4098" name="Picture 2" descr="https://thuthuatchoi.com/media/photos/shares/cacloaico/covua/Cach_di_chuyen_quan_Hau.gif">
            <a:extLst>
              <a:ext uri="{FF2B5EF4-FFF2-40B4-BE49-F238E27FC236}">
                <a16:creationId xmlns:a16="http://schemas.microsoft.com/office/drawing/2014/main" id="{530790BE-C292-4A28-B692-ADCEEA16C5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1115" y="995081"/>
            <a:ext cx="5319993" cy="53199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thuthuatchoi.com/media/photos/shares/cacloaico/covua/Cach_di_chuyen_quan_Hau.gif">
            <a:extLst>
              <a:ext uri="{FF2B5EF4-FFF2-40B4-BE49-F238E27FC236}">
                <a16:creationId xmlns:a16="http://schemas.microsoft.com/office/drawing/2014/main" id="{906E4CA6-F786-445C-B2E0-5B3D09F65CA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91115" y="995080"/>
            <a:ext cx="5319993" cy="531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507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294" y="1484355"/>
            <a:ext cx="5515885" cy="4688861"/>
          </a:xfrm>
          <a:prstGeom prst="rect">
            <a:avLst/>
          </a:prstGeom>
        </p:spPr>
      </p:pic>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512500"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Hậu</a:t>
            </a:r>
            <a:endParaRPr lang="en-US" sz="2800" b="1" dirty="0">
              <a:latin typeface="Times New Roman" panose="02020603050405020304" pitchFamily="18" charset="0"/>
              <a:cs typeface="Times New Roman" panose="02020603050405020304" pitchFamily="18" charset="0"/>
            </a:endParaRPr>
          </a:p>
        </p:txBody>
      </p:sp>
      <p:sp>
        <p:nvSpPr>
          <p:cNvPr id="8" name="TextBox 35">
            <a:extLst>
              <a:ext uri="{FF2B5EF4-FFF2-40B4-BE49-F238E27FC236}">
                <a16:creationId xmlns:a16="http://schemas.microsoft.com/office/drawing/2014/main" id="{B1D63189-426D-464F-9B2C-3F88AB8A5A06}"/>
              </a:ext>
            </a:extLst>
          </p:cNvPr>
          <p:cNvSpPr txBox="1"/>
          <p:nvPr/>
        </p:nvSpPr>
        <p:spPr>
          <a:xfrm>
            <a:off x="416795" y="1819811"/>
            <a:ext cx="3238641" cy="10772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 x - 1, j = y - 1; j &gt; -1 &amp;&amp; </a:t>
            </a:r>
          </a:p>
          <a:p>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&gt; -1; j--,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j);</a:t>
            </a:r>
          </a:p>
        </p:txBody>
      </p:sp>
      <p:sp>
        <p:nvSpPr>
          <p:cNvPr id="9" name="TextBox 36">
            <a:extLst>
              <a:ext uri="{FF2B5EF4-FFF2-40B4-BE49-F238E27FC236}">
                <a16:creationId xmlns:a16="http://schemas.microsoft.com/office/drawing/2014/main" id="{CC2FB03A-63F0-4985-B76C-05470EA9DCFE}"/>
              </a:ext>
            </a:extLst>
          </p:cNvPr>
          <p:cNvSpPr txBox="1"/>
          <p:nvPr/>
        </p:nvSpPr>
        <p:spPr>
          <a:xfrm>
            <a:off x="492936" y="4616150"/>
            <a:ext cx="3360218" cy="129540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 x - 1, j = y + 1; j &lt; 8 &amp;&amp; </a:t>
            </a:r>
          </a:p>
          <a:p>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&gt; -1;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j++</a:t>
            </a:r>
            <a:r>
              <a:rPr lang="en-US" sz="1600" b="1"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j);</a:t>
            </a:r>
          </a:p>
        </p:txBody>
      </p:sp>
      <p:sp>
        <p:nvSpPr>
          <p:cNvPr id="10" name="TextBox 37">
            <a:extLst>
              <a:ext uri="{FF2B5EF4-FFF2-40B4-BE49-F238E27FC236}">
                <a16:creationId xmlns:a16="http://schemas.microsoft.com/office/drawing/2014/main" id="{0D6AB13F-753B-4E96-881F-4D916D1638AB}"/>
              </a:ext>
            </a:extLst>
          </p:cNvPr>
          <p:cNvSpPr txBox="1"/>
          <p:nvPr/>
        </p:nvSpPr>
        <p:spPr>
          <a:xfrm>
            <a:off x="8260282" y="2040031"/>
            <a:ext cx="3238641" cy="107721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 x + 1, j = y - 1;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&lt; 8 &amp;&amp; </a:t>
            </a:r>
          </a:p>
          <a:p>
            <a:r>
              <a:rPr lang="en-US" sz="1600" b="1" dirty="0">
                <a:latin typeface="Times New Roman" panose="02020603050405020304" pitchFamily="18" charset="0"/>
                <a:cs typeface="Times New Roman" panose="02020603050405020304" pitchFamily="18" charset="0"/>
              </a:rPr>
              <a:t>j &gt; -1;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j--)</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j);</a:t>
            </a:r>
          </a:p>
        </p:txBody>
      </p:sp>
      <p:sp>
        <p:nvSpPr>
          <p:cNvPr id="11" name="TextBox 34">
            <a:extLst>
              <a:ext uri="{FF2B5EF4-FFF2-40B4-BE49-F238E27FC236}">
                <a16:creationId xmlns:a16="http://schemas.microsoft.com/office/drawing/2014/main" id="{F10E6F34-6D54-40C2-A1B9-219E1906CB64}"/>
              </a:ext>
            </a:extLst>
          </p:cNvPr>
          <p:cNvSpPr txBox="1"/>
          <p:nvPr/>
        </p:nvSpPr>
        <p:spPr>
          <a:xfrm>
            <a:off x="8127749" y="4691230"/>
            <a:ext cx="3571315" cy="1220321"/>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 x + 1, j = y + 1; j &lt; 8 &amp;&amp;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&lt; 8; </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j++</a:t>
            </a:r>
            <a:r>
              <a:rPr lang="en-US" sz="1600" b="1" dirty="0">
                <a:latin typeface="Times New Roman" panose="02020603050405020304" pitchFamily="18" charset="0"/>
                <a:cs typeface="Times New Roman" panose="02020603050405020304" pitchFamily="18" charset="0"/>
              </a:rPr>
              <a:t>)</a:t>
            </a: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Point destination = new Point(</a:t>
            </a:r>
            <a:r>
              <a:rPr lang="en-US" sz="1600" b="1" dirty="0" err="1">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j);</a:t>
            </a:r>
          </a:p>
        </p:txBody>
      </p:sp>
      <p:pic>
        <p:nvPicPr>
          <p:cNvPr id="12" name="Picture 2" descr="https://thuthuatchoi.com/media/photos/shares/cacloaico/covua/Cach_di_chuyen_quan_Hau.gif">
            <a:extLst>
              <a:ext uri="{FF2B5EF4-FFF2-40B4-BE49-F238E27FC236}">
                <a16:creationId xmlns:a16="http://schemas.microsoft.com/office/drawing/2014/main" id="{D9CAFD59-AE5F-47D1-9BFF-4822B0BDC7A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19764" y="113554"/>
            <a:ext cx="1845231" cy="184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4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467731-0FCE-493B-BA98-9C52BD9B7E39}"/>
              </a:ext>
            </a:extLst>
          </p:cNvPr>
          <p:cNvSpPr txBox="1"/>
          <p:nvPr/>
        </p:nvSpPr>
        <p:spPr>
          <a:xfrm>
            <a:off x="209984" y="1000454"/>
            <a:ext cx="2440668" cy="584775"/>
          </a:xfrm>
          <a:prstGeom prst="rect">
            <a:avLst/>
          </a:prstGeom>
          <a:noFill/>
        </p:spPr>
        <p:txBody>
          <a:bodyPr wrap="none" rtlCol="0">
            <a:spAutoFit/>
          </a:bodyPr>
          <a:lstStyle/>
          <a:p>
            <a:r>
              <a:rPr lang="en-US" sz="3200" b="1" dirty="0" err="1">
                <a:solidFill>
                  <a:srgbClr val="FF0000"/>
                </a:solidFill>
                <a:latin typeface="Times New Roman" panose="02020603050405020304" pitchFamily="18" charset="0"/>
                <a:cs typeface="Times New Roman" panose="02020603050405020304" pitchFamily="18" charset="0"/>
              </a:rPr>
              <a:t>Quân</a:t>
            </a:r>
            <a:r>
              <a:rPr lang="en-US" sz="3200" b="1" dirty="0">
                <a:solidFill>
                  <a:srgbClr val="FF0000"/>
                </a:solidFill>
                <a:latin typeface="Times New Roman" panose="02020603050405020304" pitchFamily="18" charset="0"/>
                <a:cs typeface="Times New Roman" panose="02020603050405020304" pitchFamily="18" charset="0"/>
              </a:rPr>
              <a:t> T</a:t>
            </a:r>
            <a:r>
              <a:rPr lang="vi-VN" sz="3200" b="1" dirty="0">
                <a:solidFill>
                  <a:srgbClr val="FF0000"/>
                </a:solidFill>
                <a:latin typeface="Times New Roman" panose="02020603050405020304" pitchFamily="18" charset="0"/>
                <a:cs typeface="Times New Roman" panose="02020603050405020304" pitchFamily="18" charset="0"/>
              </a:rPr>
              <a:t>ư</a:t>
            </a:r>
            <a:r>
              <a:rPr lang="en-US" sz="3200" b="1" dirty="0" err="1">
                <a:solidFill>
                  <a:srgbClr val="FF0000"/>
                </a:solidFill>
                <a:latin typeface="Times New Roman" panose="02020603050405020304" pitchFamily="18" charset="0"/>
                <a:cs typeface="Times New Roman" panose="02020603050405020304" pitchFamily="18" charset="0"/>
              </a:rPr>
              <a:t>ớng</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3074" name="Picture 2" descr="https://thuthuatchoi.com/media/photos/shares/cacloaico/covua/Cach_di_chuyen_quan_tuong.gif">
            <a:extLst>
              <a:ext uri="{FF2B5EF4-FFF2-40B4-BE49-F238E27FC236}">
                <a16:creationId xmlns:a16="http://schemas.microsoft.com/office/drawing/2014/main" id="{D067E367-63BA-43C3-B7E9-F859001D5B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55259" y="1000453"/>
            <a:ext cx="5238421" cy="5238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7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3298B-E29E-4DF9-9503-30D967053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517" y="651174"/>
            <a:ext cx="6925044" cy="5950070"/>
          </a:xfrm>
          <a:prstGeom prst="rect">
            <a:avLst/>
          </a:prstGeom>
        </p:spPr>
      </p:pic>
      <p:sp>
        <p:nvSpPr>
          <p:cNvPr id="5" name="Rectangle 4">
            <a:extLst>
              <a:ext uri="{FF2B5EF4-FFF2-40B4-BE49-F238E27FC236}">
                <a16:creationId xmlns:a16="http://schemas.microsoft.com/office/drawing/2014/main" id="{5F52CACD-37D3-406D-AA02-F970C3406D2B}"/>
              </a:ext>
            </a:extLst>
          </p:cNvPr>
          <p:cNvSpPr/>
          <p:nvPr/>
        </p:nvSpPr>
        <p:spPr>
          <a:xfrm>
            <a:off x="233080" y="3105834"/>
            <a:ext cx="4715437"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int[][] offsets = { {1, 0}, {0, 1}, {-1, 0}, {0, -1}, {1, 1}, {-1, 1}, {-1, -1}, {1, -1} };</a:t>
            </a:r>
          </a:p>
        </p:txBody>
      </p:sp>
      <p:sp>
        <p:nvSpPr>
          <p:cNvPr id="6" name="Rectangle 5">
            <a:extLst>
              <a:ext uri="{FF2B5EF4-FFF2-40B4-BE49-F238E27FC236}">
                <a16:creationId xmlns:a16="http://schemas.microsoft.com/office/drawing/2014/main" id="{7980EFEB-5F45-4FDD-B531-5E1F610D147F}"/>
              </a:ext>
            </a:extLst>
          </p:cNvPr>
          <p:cNvSpPr/>
          <p:nvPr/>
        </p:nvSpPr>
        <p:spPr>
          <a:xfrm>
            <a:off x="233080" y="3931148"/>
            <a:ext cx="4424645"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Point destination = new Point(x + offset[0], y + offset[1]);</a:t>
            </a:r>
          </a:p>
        </p:txBody>
      </p:sp>
      <p:sp>
        <p:nvSpPr>
          <p:cNvPr id="7" name="TextBox 6">
            <a:extLst>
              <a:ext uri="{FF2B5EF4-FFF2-40B4-BE49-F238E27FC236}">
                <a16:creationId xmlns:a16="http://schemas.microsoft.com/office/drawing/2014/main" id="{C27EC6D9-B102-4B45-B6A5-A19FC77AF347}"/>
              </a:ext>
            </a:extLst>
          </p:cNvPr>
          <p:cNvSpPr txBox="1"/>
          <p:nvPr/>
        </p:nvSpPr>
        <p:spPr>
          <a:xfrm>
            <a:off x="340654" y="651174"/>
            <a:ext cx="3879524" cy="523220"/>
          </a:xfrm>
          <a:prstGeom prst="rect">
            <a:avLst/>
          </a:prstGeom>
          <a:noFill/>
        </p:spPr>
        <p:txBody>
          <a:bodyPr wrap="none" rtlCol="0">
            <a:spAutoFit/>
          </a:bodyPr>
          <a:lstStyle/>
          <a:p>
            <a:r>
              <a:rPr lang="en-US" sz="2800" b="1" dirty="0" err="1">
                <a:latin typeface="Times New Roman" panose="02020603050405020304" pitchFamily="18" charset="0"/>
                <a:cs typeface="Times New Roman" panose="02020603050405020304" pitchFamily="18" charset="0"/>
              </a:rPr>
              <a:t>Thuật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toán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quân</a:t>
            </a:r>
            <a:r>
              <a:rPr lang="en-US" sz="2800" b="1" dirty="0">
                <a:latin typeface="Times New Roman" panose="02020603050405020304" pitchFamily="18" charset="0"/>
                <a:cs typeface="Times New Roman" panose="02020603050405020304" pitchFamily="18" charset="0"/>
              </a:rPr>
              <a:t> T</a:t>
            </a:r>
            <a:r>
              <a:rPr lang="vi-VN" sz="2800" b="1" dirty="0">
                <a:latin typeface="Times New Roman" panose="02020603050405020304" pitchFamily="18" charset="0"/>
                <a:cs typeface="Times New Roman" panose="02020603050405020304" pitchFamily="18" charset="0"/>
              </a:rPr>
              <a:t>ư</a:t>
            </a:r>
            <a:r>
              <a:rPr lang="en-US" sz="2800" b="1" dirty="0" err="1">
                <a:latin typeface="Times New Roman" panose="02020603050405020304" pitchFamily="18" charset="0"/>
                <a:cs typeface="Times New Roman" panose="02020603050405020304" pitchFamily="18" charset="0"/>
              </a:rPr>
              <a:t>ớng</a:t>
            </a:r>
            <a:endParaRPr lang="en-US" sz="2800" b="1" dirty="0">
              <a:latin typeface="Times New Roman" panose="02020603050405020304" pitchFamily="18" charset="0"/>
              <a:cs typeface="Times New Roman" panose="02020603050405020304" pitchFamily="18" charset="0"/>
            </a:endParaRPr>
          </a:p>
        </p:txBody>
      </p:sp>
      <p:pic>
        <p:nvPicPr>
          <p:cNvPr id="8" name="Picture 2" descr="https://thuthuatchoi.com/media/photos/shares/cacloaico/covua/Cach_di_chuyen_quan_tuong.gif">
            <a:extLst>
              <a:ext uri="{FF2B5EF4-FFF2-40B4-BE49-F238E27FC236}">
                <a16:creationId xmlns:a16="http://schemas.microsoft.com/office/drawing/2014/main" id="{C94F78D5-059E-4987-AFDB-521BB229947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5202" y="1207639"/>
            <a:ext cx="1661395" cy="166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59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2E051-A5E1-4C75-874F-EF353FA9B3F7}"/>
              </a:ext>
            </a:extLst>
          </p:cNvPr>
          <p:cNvSpPr txBox="1"/>
          <p:nvPr/>
        </p:nvSpPr>
        <p:spPr>
          <a:xfrm>
            <a:off x="833717" y="519953"/>
            <a:ext cx="2999539"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Demo </a:t>
            </a:r>
            <a:r>
              <a:rPr lang="en-US" sz="3200" b="1" dirty="0" err="1">
                <a:latin typeface="Times New Roman" panose="02020603050405020304" pitchFamily="18" charset="0"/>
                <a:cs typeface="Times New Roman" panose="02020603050405020304" pitchFamily="18" charset="0"/>
              </a:rPr>
              <a:t>giao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diện</a:t>
            </a:r>
            <a:r>
              <a:rPr lang="en-US" sz="3200" b="1" dirty="0">
                <a:latin typeface="Times New Roman" panose="02020603050405020304" pitchFamily="18" charset="0"/>
                <a:cs typeface="Times New Roman" panose="02020603050405020304" pitchFamily="18" charset="0"/>
              </a:rPr>
              <a:t> </a:t>
            </a:r>
          </a:p>
        </p:txBody>
      </p:sp>
      <p:pic>
        <p:nvPicPr>
          <p:cNvPr id="20482" name="Picture 2" descr="When In Doubt, Ship It. — hgedits: Luchenko&amp;#39;s the oldest player here, was...">
            <a:extLst>
              <a:ext uri="{FF2B5EF4-FFF2-40B4-BE49-F238E27FC236}">
                <a16:creationId xmlns:a16="http://schemas.microsoft.com/office/drawing/2014/main" id="{AAB216FD-D4EC-45D5-9D47-4E9AE670FC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51101" y="1412781"/>
            <a:ext cx="7529393" cy="50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349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29BBC7-D3DF-4EBB-83D8-E6094FD5B5E2}"/>
              </a:ext>
            </a:extLst>
          </p:cNvPr>
          <p:cNvPicPr>
            <a:picLocks noChangeAspect="1"/>
          </p:cNvPicPr>
          <p:nvPr/>
        </p:nvPicPr>
        <p:blipFill>
          <a:blip r:embed="rId2"/>
          <a:stretch>
            <a:fillRect/>
          </a:stretch>
        </p:blipFill>
        <p:spPr>
          <a:xfrm>
            <a:off x="2233461" y="1267615"/>
            <a:ext cx="7384420" cy="5022015"/>
          </a:xfrm>
          <a:prstGeom prst="rect">
            <a:avLst/>
          </a:prstGeom>
        </p:spPr>
      </p:pic>
      <p:sp>
        <p:nvSpPr>
          <p:cNvPr id="5" name="TextBox 4">
            <a:extLst>
              <a:ext uri="{FF2B5EF4-FFF2-40B4-BE49-F238E27FC236}">
                <a16:creationId xmlns:a16="http://schemas.microsoft.com/office/drawing/2014/main" id="{99C87A44-5354-4DE9-807D-1086C78EB118}"/>
              </a:ext>
            </a:extLst>
          </p:cNvPr>
          <p:cNvSpPr txBox="1"/>
          <p:nvPr/>
        </p:nvSpPr>
        <p:spPr>
          <a:xfrm>
            <a:off x="896470" y="478723"/>
            <a:ext cx="2353529" cy="461665"/>
          </a:xfrm>
          <a:prstGeom prst="rect">
            <a:avLst/>
          </a:prstGeom>
          <a:noFill/>
        </p:spPr>
        <p:txBody>
          <a:bodyPr wrap="none" rtlCol="0">
            <a:spAutoFit/>
          </a:bodyPr>
          <a:lstStyle/>
          <a:p>
            <a:r>
              <a:rPr lang="en-US" sz="2400" b="1" i="1" dirty="0" err="1">
                <a:latin typeface="Times New Roman" panose="02020603050405020304" pitchFamily="18" charset="0"/>
                <a:cs typeface="Times New Roman" panose="02020603050405020304" pitchFamily="18" charset="0"/>
              </a:rPr>
              <a:t>Giao</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diện</a:t>
            </a:r>
            <a:r>
              <a:rPr lang="en-US" sz="2400" b="1" i="1" dirty="0">
                <a:latin typeface="Times New Roman" panose="02020603050405020304" pitchFamily="18" charset="0"/>
                <a:cs typeface="Times New Roman" panose="02020603050405020304" pitchFamily="18" charset="0"/>
              </a:rPr>
              <a:t> server</a:t>
            </a:r>
          </a:p>
        </p:txBody>
      </p:sp>
    </p:spTree>
    <p:extLst>
      <p:ext uri="{BB962C8B-B14F-4D97-AF65-F5344CB8AC3E}">
        <p14:creationId xmlns:p14="http://schemas.microsoft.com/office/powerpoint/2010/main" val="414826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2ACB-F24F-4349-8932-2C8259FCC57C}"/>
              </a:ext>
            </a:extLst>
          </p:cNvPr>
          <p:cNvSpPr>
            <a:spLocks noGrp="1"/>
          </p:cNvSpPr>
          <p:nvPr>
            <p:ph type="title"/>
          </p:nvPr>
        </p:nvSpPr>
        <p:spPr/>
        <p:txBody>
          <a:bodyPr>
            <a:normAutofit/>
          </a:bodyPr>
          <a:lstStyle/>
          <a:p>
            <a:r>
              <a:rPr lang="en-US" sz="2400" b="1" i="1" dirty="0" err="1">
                <a:latin typeface="Times New Roman" panose="02020603050405020304" pitchFamily="18" charset="0"/>
                <a:cs typeface="Times New Roman" panose="02020603050405020304" pitchFamily="18" charset="0"/>
              </a:rPr>
              <a:t>Giao</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diện</a:t>
            </a:r>
            <a:r>
              <a:rPr lang="en-US" sz="2400" b="1" i="1" dirty="0">
                <a:latin typeface="Times New Roman" panose="02020603050405020304" pitchFamily="18" charset="0"/>
                <a:cs typeface="Times New Roman" panose="02020603050405020304" pitchFamily="18" charset="0"/>
              </a:rPr>
              <a:t> Client: Ng</a:t>
            </a:r>
            <a:r>
              <a:rPr lang="vi-VN" sz="2400" b="1" i="1" dirty="0">
                <a:latin typeface="Times New Roman" panose="02020603050405020304" pitchFamily="18" charset="0"/>
                <a:cs typeface="Times New Roman" panose="02020603050405020304" pitchFamily="18" charset="0"/>
              </a:rPr>
              <a:t>ư</a:t>
            </a:r>
            <a:r>
              <a:rPr lang="en-US" sz="2400" b="1" i="1" dirty="0" err="1">
                <a:latin typeface="Times New Roman" panose="02020603050405020304" pitchFamily="18" charset="0"/>
                <a:cs typeface="Times New Roman" panose="02020603050405020304" pitchFamily="18" charset="0"/>
              </a:rPr>
              <a:t>ời</a:t>
            </a:r>
            <a:r>
              <a:rPr lang="en-US" sz="2400" b="1" i="1" dirty="0">
                <a:latin typeface="Times New Roman" panose="02020603050405020304" pitchFamily="18" charset="0"/>
                <a:cs typeface="Times New Roman" panose="02020603050405020304" pitchFamily="18" charset="0"/>
              </a:rPr>
              <a:t> </a:t>
            </a:r>
            <a:r>
              <a:rPr lang="en-US" sz="2400" b="1" i="1" dirty="0" err="1">
                <a:latin typeface="Times New Roman" panose="02020603050405020304" pitchFamily="18" charset="0"/>
                <a:cs typeface="Times New Roman" panose="02020603050405020304" pitchFamily="18" charset="0"/>
              </a:rPr>
              <a:t>chơi</a:t>
            </a:r>
            <a:r>
              <a:rPr lang="en-US" sz="2400" b="1" i="1" dirty="0">
                <a:latin typeface="Times New Roman" panose="02020603050405020304" pitchFamily="18" charset="0"/>
                <a:cs typeface="Times New Roman" panose="02020603050405020304" pitchFamily="18" charset="0"/>
              </a:rPr>
              <a:t> 1</a:t>
            </a:r>
          </a:p>
        </p:txBody>
      </p:sp>
      <p:pic>
        <p:nvPicPr>
          <p:cNvPr id="4" name="Picture 3">
            <a:extLst>
              <a:ext uri="{FF2B5EF4-FFF2-40B4-BE49-F238E27FC236}">
                <a16:creationId xmlns:a16="http://schemas.microsoft.com/office/drawing/2014/main" id="{850D520C-2AAF-4647-842F-1CEEAEEE5274}"/>
              </a:ext>
            </a:extLst>
          </p:cNvPr>
          <p:cNvPicPr>
            <a:picLocks noChangeAspect="1"/>
          </p:cNvPicPr>
          <p:nvPr/>
        </p:nvPicPr>
        <p:blipFill>
          <a:blip r:embed="rId2"/>
          <a:stretch>
            <a:fillRect/>
          </a:stretch>
        </p:blipFill>
        <p:spPr>
          <a:xfrm>
            <a:off x="2367486" y="1924558"/>
            <a:ext cx="7277731" cy="3779848"/>
          </a:xfrm>
          <a:prstGeom prst="rect">
            <a:avLst/>
          </a:prstGeom>
        </p:spPr>
      </p:pic>
    </p:spTree>
    <p:extLst>
      <p:ext uri="{BB962C8B-B14F-4D97-AF65-F5344CB8AC3E}">
        <p14:creationId xmlns:p14="http://schemas.microsoft.com/office/powerpoint/2010/main" val="2758897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36F8-C965-4C51-BE0F-06A3D6643E12}"/>
              </a:ext>
            </a:extLst>
          </p:cNvPr>
          <p:cNvSpPr>
            <a:spLocks noGrp="1"/>
          </p:cNvSpPr>
          <p:nvPr>
            <p:ph type="title"/>
          </p:nvPr>
        </p:nvSpPr>
        <p:spPr/>
        <p:txBody>
          <a:bodyPr>
            <a:normAutofit/>
          </a:bodyPr>
          <a:lstStyle/>
          <a:p>
            <a:r>
              <a:rPr lang="en-US" sz="3200" b="1" i="1" dirty="0" err="1">
                <a:latin typeface="Times New Roman" panose="02020603050405020304" pitchFamily="18" charset="0"/>
                <a:cs typeface="Times New Roman" panose="02020603050405020304" pitchFamily="18" charset="0"/>
              </a:rPr>
              <a:t>Giao</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diện</a:t>
            </a:r>
            <a:r>
              <a:rPr lang="en-US" sz="3200" b="1" i="1" dirty="0">
                <a:latin typeface="Times New Roman" panose="02020603050405020304" pitchFamily="18" charset="0"/>
                <a:cs typeface="Times New Roman" panose="02020603050405020304" pitchFamily="18" charset="0"/>
              </a:rPr>
              <a:t> Client: Ng</a:t>
            </a:r>
            <a:r>
              <a:rPr lang="vi-VN" sz="3200" b="1" i="1" dirty="0">
                <a:cs typeface="Times New Roman" panose="02020603050405020304" pitchFamily="18" charset="0"/>
              </a:rPr>
              <a:t>ư</a:t>
            </a:r>
            <a:r>
              <a:rPr lang="en-US" sz="3200" b="1" i="1" dirty="0" err="1">
                <a:latin typeface="Times New Roman" panose="02020603050405020304" pitchFamily="18" charset="0"/>
                <a:cs typeface="Times New Roman" panose="02020603050405020304" pitchFamily="18" charset="0"/>
              </a:rPr>
              <a:t>ời</a:t>
            </a:r>
            <a:r>
              <a:rPr lang="en-US" sz="3200" b="1" i="1" dirty="0">
                <a:latin typeface="Times New Roman" panose="02020603050405020304" pitchFamily="18" charset="0"/>
                <a:cs typeface="Times New Roman" panose="02020603050405020304" pitchFamily="18" charset="0"/>
              </a:rPr>
              <a:t> </a:t>
            </a:r>
            <a:r>
              <a:rPr lang="en-US" sz="3200" b="1" i="1" dirty="0" err="1">
                <a:latin typeface="Times New Roman" panose="02020603050405020304" pitchFamily="18" charset="0"/>
                <a:cs typeface="Times New Roman" panose="02020603050405020304" pitchFamily="18" charset="0"/>
              </a:rPr>
              <a:t>chơi</a:t>
            </a:r>
            <a:r>
              <a:rPr lang="en-US" sz="3200" b="1" i="1" dirty="0">
                <a:latin typeface="Times New Roman" panose="02020603050405020304" pitchFamily="18" charset="0"/>
                <a:cs typeface="Times New Roman" panose="02020603050405020304" pitchFamily="18" charset="0"/>
              </a:rPr>
              <a:t> 2</a:t>
            </a:r>
            <a:endParaRPr lang="en-US" sz="3200" dirty="0"/>
          </a:p>
        </p:txBody>
      </p:sp>
      <p:pic>
        <p:nvPicPr>
          <p:cNvPr id="4" name="Picture 3">
            <a:extLst>
              <a:ext uri="{FF2B5EF4-FFF2-40B4-BE49-F238E27FC236}">
                <a16:creationId xmlns:a16="http://schemas.microsoft.com/office/drawing/2014/main" id="{00100047-CEFE-435B-9EEC-25B77A355CEC}"/>
              </a:ext>
            </a:extLst>
          </p:cNvPr>
          <p:cNvPicPr>
            <a:picLocks noChangeAspect="1"/>
          </p:cNvPicPr>
          <p:nvPr/>
        </p:nvPicPr>
        <p:blipFill>
          <a:blip r:embed="rId2"/>
          <a:stretch>
            <a:fillRect/>
          </a:stretch>
        </p:blipFill>
        <p:spPr>
          <a:xfrm>
            <a:off x="2457134" y="2014206"/>
            <a:ext cx="7277731" cy="3779848"/>
          </a:xfrm>
          <a:prstGeom prst="rect">
            <a:avLst/>
          </a:prstGeom>
        </p:spPr>
      </p:pic>
    </p:spTree>
    <p:extLst>
      <p:ext uri="{BB962C8B-B14F-4D97-AF65-F5344CB8AC3E}">
        <p14:creationId xmlns:p14="http://schemas.microsoft.com/office/powerpoint/2010/main" val="248406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187977-489D-4DEF-85C6-52A9D2BDDD83}"/>
              </a:ext>
            </a:extLst>
          </p:cNvPr>
          <p:cNvPicPr>
            <a:picLocks noChangeAspect="1"/>
          </p:cNvPicPr>
          <p:nvPr/>
        </p:nvPicPr>
        <p:blipFill>
          <a:blip r:embed="rId2"/>
          <a:stretch>
            <a:fillRect/>
          </a:stretch>
        </p:blipFill>
        <p:spPr>
          <a:xfrm>
            <a:off x="2949388" y="796557"/>
            <a:ext cx="8462683" cy="5900078"/>
          </a:xfrm>
          <a:prstGeom prst="rect">
            <a:avLst/>
          </a:prstGeom>
        </p:spPr>
      </p:pic>
      <p:sp>
        <p:nvSpPr>
          <p:cNvPr id="5" name="Rectangle 4">
            <a:extLst>
              <a:ext uri="{FF2B5EF4-FFF2-40B4-BE49-F238E27FC236}">
                <a16:creationId xmlns:a16="http://schemas.microsoft.com/office/drawing/2014/main" id="{E5252CA8-36C1-4BCC-ACFA-C0CE2A162330}"/>
              </a:ext>
            </a:extLst>
          </p:cNvPr>
          <p:cNvSpPr/>
          <p:nvPr/>
        </p:nvSpPr>
        <p:spPr>
          <a:xfrm>
            <a:off x="222639" y="312875"/>
            <a:ext cx="6963766" cy="646331"/>
          </a:xfrm>
          <a:prstGeom prst="rect">
            <a:avLst/>
          </a:prstGeom>
        </p:spPr>
        <p:txBody>
          <a:bodyPr wrap="none">
            <a:spAutoFit/>
          </a:bodyPr>
          <a:lstStyle/>
          <a:p>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Chessboard: Ng</a:t>
            </a:r>
            <a:r>
              <a:rPr lang="vi-VN" b="1" i="1" dirty="0">
                <a:latin typeface="Times New Roman" panose="02020603050405020304" pitchFamily="18" charset="0"/>
                <a:cs typeface="Times New Roman" panose="02020603050405020304" pitchFamily="18" charset="0"/>
              </a:rPr>
              <a:t>ư</a:t>
            </a:r>
            <a:r>
              <a:rPr lang="en-US" b="1" i="1" dirty="0" err="1">
                <a:latin typeface="Times New Roman" panose="02020603050405020304" pitchFamily="18" charset="0"/>
                <a:cs typeface="Times New Roman" panose="02020603050405020304" pitchFamily="18" charset="0"/>
              </a:rPr>
              <a:t>ời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chơi</a:t>
            </a:r>
            <a:r>
              <a:rPr lang="en-US" b="1" i="1" dirty="0">
                <a:latin typeface="Times New Roman" panose="02020603050405020304" pitchFamily="18" charset="0"/>
                <a:cs typeface="Times New Roman" panose="02020603050405020304" pitchFamily="18" charset="0"/>
              </a:rPr>
              <a:t> 1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vi-VN" b="1" i="1" dirty="0">
                <a:latin typeface="Times New Roman" panose="02020603050405020304" pitchFamily="18" charset="0"/>
                <a:cs typeface="Times New Roman" panose="02020603050405020304" pitchFamily="18" charset="0"/>
              </a:rPr>
              <a:t>Người chơi chat trong lúc chơi</a:t>
            </a:r>
            <a:endParaRPr lang="en-US" b="1" i="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159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D3BA761-6F7E-4E42-A91A-194078B2B9D1}"/>
              </a:ext>
            </a:extLst>
          </p:cNvPr>
          <p:cNvSpPr>
            <a:spLocks noGrp="1" noChangeArrowheads="1"/>
          </p:cNvSpPr>
          <p:nvPr>
            <p:ph type="title"/>
          </p:nvPr>
        </p:nvSpPr>
        <p:spPr>
          <a:xfrm>
            <a:off x="853797" y="469666"/>
            <a:ext cx="6465887" cy="566737"/>
          </a:xfrm>
        </p:spPr>
        <p:txBody>
          <a:bodyPr>
            <a:normAutofit fontScale="90000"/>
          </a:bodyPr>
          <a:lstStyle/>
          <a:p>
            <a:pPr eaLnBrk="1" hangingPunct="1"/>
            <a:r>
              <a:rPr lang="en-US" altLang="en-US" dirty="0" err="1">
                <a:latin typeface="Times New Roman" panose="02020603050405020304" pitchFamily="18" charset="0"/>
                <a:cs typeface="Times New Roman" panose="02020603050405020304" pitchFamily="18" charset="0"/>
              </a:rPr>
              <a:t>Sơ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đồ</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hoạt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động</a:t>
            </a:r>
            <a:endParaRPr lang="en-US" altLang="en-US" dirty="0">
              <a:latin typeface="Times New Roman" panose="02020603050405020304" pitchFamily="18" charset="0"/>
              <a:cs typeface="Times New Roman" panose="02020603050405020304" pitchFamily="18" charset="0"/>
            </a:endParaRPr>
          </a:p>
        </p:txBody>
      </p:sp>
      <p:pic>
        <p:nvPicPr>
          <p:cNvPr id="21507" name="Picture 2">
            <a:extLst>
              <a:ext uri="{FF2B5EF4-FFF2-40B4-BE49-F238E27FC236}">
                <a16:creationId xmlns:a16="http://schemas.microsoft.com/office/drawing/2014/main" id="{5C237BB7-5EE2-461D-AB6E-1A0A9BA4E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422" y="1467774"/>
            <a:ext cx="67706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45DCE8-8FDD-4B7F-8F08-9B8629D2EE4E}"/>
              </a:ext>
            </a:extLst>
          </p:cNvPr>
          <p:cNvPicPr>
            <a:picLocks noChangeAspect="1"/>
          </p:cNvPicPr>
          <p:nvPr/>
        </p:nvPicPr>
        <p:blipFill>
          <a:blip r:embed="rId2"/>
          <a:stretch>
            <a:fillRect/>
          </a:stretch>
        </p:blipFill>
        <p:spPr>
          <a:xfrm>
            <a:off x="2949388" y="789486"/>
            <a:ext cx="8498541" cy="5925079"/>
          </a:xfrm>
          <a:prstGeom prst="rect">
            <a:avLst/>
          </a:prstGeom>
        </p:spPr>
      </p:pic>
      <p:sp>
        <p:nvSpPr>
          <p:cNvPr id="5" name="Rectangle 4">
            <a:extLst>
              <a:ext uri="{FF2B5EF4-FFF2-40B4-BE49-F238E27FC236}">
                <a16:creationId xmlns:a16="http://schemas.microsoft.com/office/drawing/2014/main" id="{72D00D64-4BE9-4487-BF2F-F43CE4A506C1}"/>
              </a:ext>
            </a:extLst>
          </p:cNvPr>
          <p:cNvSpPr/>
          <p:nvPr/>
        </p:nvSpPr>
        <p:spPr>
          <a:xfrm>
            <a:off x="240206" y="312875"/>
            <a:ext cx="6963766" cy="646331"/>
          </a:xfrm>
          <a:prstGeom prst="rect">
            <a:avLst/>
          </a:prstGeom>
        </p:spPr>
        <p:txBody>
          <a:bodyPr wrap="none">
            <a:spAutoFit/>
          </a:bodyPr>
          <a:lstStyle/>
          <a:p>
            <a:r>
              <a:rPr lang="en-US" b="1" i="1" dirty="0" err="1">
                <a:latin typeface="Times New Roman" panose="02020603050405020304" pitchFamily="18" charset="0"/>
                <a:cs typeface="Times New Roman" panose="02020603050405020304" pitchFamily="18" charset="0"/>
              </a:rPr>
              <a:t>Giao</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diện</a:t>
            </a:r>
            <a:r>
              <a:rPr lang="en-US" b="1" i="1" dirty="0">
                <a:latin typeface="Times New Roman" panose="02020603050405020304" pitchFamily="18" charset="0"/>
                <a:cs typeface="Times New Roman" panose="02020603050405020304" pitchFamily="18" charset="0"/>
              </a:rPr>
              <a:t> Chessboard: Ng</a:t>
            </a:r>
            <a:r>
              <a:rPr lang="vi-VN" b="1" i="1" dirty="0">
                <a:latin typeface="Times New Roman" panose="02020603050405020304" pitchFamily="18" charset="0"/>
                <a:cs typeface="Times New Roman" panose="02020603050405020304" pitchFamily="18" charset="0"/>
              </a:rPr>
              <a:t>ư</a:t>
            </a:r>
            <a:r>
              <a:rPr lang="en-US" b="1" i="1" dirty="0" err="1">
                <a:latin typeface="Times New Roman" panose="02020603050405020304" pitchFamily="18" charset="0"/>
                <a:cs typeface="Times New Roman" panose="02020603050405020304" pitchFamily="18" charset="0"/>
              </a:rPr>
              <a:t>ời</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chơi</a:t>
            </a:r>
            <a:r>
              <a:rPr lang="en-US" b="1" i="1" dirty="0">
                <a:latin typeface="Times New Roman" panose="02020603050405020304" pitchFamily="18" charset="0"/>
                <a:cs typeface="Times New Roman" panose="02020603050405020304" pitchFamily="18" charset="0"/>
              </a:rPr>
              <a:t> 2 </a:t>
            </a:r>
            <a:r>
              <a:rPr lang="en-US" b="1" i="1" dirty="0" err="1">
                <a:latin typeface="Times New Roman" panose="02020603050405020304" pitchFamily="18" charset="0"/>
                <a:cs typeface="Times New Roman" panose="02020603050405020304" pitchFamily="18" charset="0"/>
              </a:rPr>
              <a:t>và</a:t>
            </a:r>
            <a:r>
              <a:rPr lang="en-US" b="1" i="1" dirty="0">
                <a:latin typeface="Times New Roman" panose="02020603050405020304" pitchFamily="18" charset="0"/>
                <a:cs typeface="Times New Roman" panose="02020603050405020304" pitchFamily="18" charset="0"/>
              </a:rPr>
              <a:t> </a:t>
            </a:r>
            <a:r>
              <a:rPr lang="vi-VN" b="1" i="1" dirty="0">
                <a:latin typeface="Times New Roman" panose="02020603050405020304" pitchFamily="18" charset="0"/>
                <a:cs typeface="Times New Roman" panose="02020603050405020304" pitchFamily="18" charset="0"/>
              </a:rPr>
              <a:t>Người chơi chat trong lúc chơi</a:t>
            </a:r>
            <a:endParaRPr lang="en-US" b="1" i="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690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196DB-2A56-409E-8222-779375AEAAD0}"/>
              </a:ext>
            </a:extLst>
          </p:cNvPr>
          <p:cNvPicPr/>
          <p:nvPr/>
        </p:nvPicPr>
        <p:blipFill>
          <a:blip r:embed="rId2">
            <a:extLst>
              <a:ext uri="{28A0092B-C50C-407E-A947-70E740481C1C}">
                <a14:useLocalDpi xmlns:a14="http://schemas.microsoft.com/office/drawing/2010/main" val="0"/>
              </a:ext>
            </a:extLst>
          </a:blip>
          <a:stretch>
            <a:fillRect/>
          </a:stretch>
        </p:blipFill>
        <p:spPr>
          <a:xfrm>
            <a:off x="2214282" y="1612617"/>
            <a:ext cx="8131305" cy="4219718"/>
          </a:xfrm>
          <a:prstGeom prst="rect">
            <a:avLst/>
          </a:prstGeom>
        </p:spPr>
      </p:pic>
      <p:sp>
        <p:nvSpPr>
          <p:cNvPr id="15" name="Rectangle 14">
            <a:extLst>
              <a:ext uri="{FF2B5EF4-FFF2-40B4-BE49-F238E27FC236}">
                <a16:creationId xmlns:a16="http://schemas.microsoft.com/office/drawing/2014/main" id="{38617895-ACA9-497E-9EF9-2196E4C4158B}"/>
              </a:ext>
            </a:extLst>
          </p:cNvPr>
          <p:cNvSpPr/>
          <p:nvPr/>
        </p:nvSpPr>
        <p:spPr>
          <a:xfrm>
            <a:off x="6580094" y="3325905"/>
            <a:ext cx="502024" cy="14343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437C02-72CD-4980-8D02-8366267B1A7D}"/>
              </a:ext>
            </a:extLst>
          </p:cNvPr>
          <p:cNvSpPr/>
          <p:nvPr/>
        </p:nvSpPr>
        <p:spPr>
          <a:xfrm>
            <a:off x="879710" y="796969"/>
            <a:ext cx="2776722" cy="369332"/>
          </a:xfrm>
          <a:prstGeom prst="rect">
            <a:avLst/>
          </a:prstGeom>
        </p:spPr>
        <p:txBody>
          <a:bodyPr wrap="none">
            <a:spAutoFit/>
          </a:bodyPr>
          <a:lstStyle/>
          <a:p>
            <a:pPr algn="ctr">
              <a:spcAft>
                <a:spcPts val="1000"/>
              </a:spcAft>
            </a:pPr>
            <a:r>
              <a:rPr lang="vi-VN" b="1" i="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Thông báo kết quả trò chơi</a:t>
            </a:r>
            <a:endParaRPr lang="en-US" sz="1050" b="1" i="1" dirty="0">
              <a:solidFill>
                <a:srgbClr val="44546A"/>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477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D4125-E002-4205-ABF4-181537FC7CC2}"/>
              </a:ext>
            </a:extLst>
          </p:cNvPr>
          <p:cNvSpPr/>
          <p:nvPr/>
        </p:nvSpPr>
        <p:spPr>
          <a:xfrm>
            <a:off x="923365" y="340658"/>
            <a:ext cx="7503459" cy="1563057"/>
          </a:xfrm>
          <a:prstGeom prst="rect">
            <a:avLst/>
          </a:prstGeom>
        </p:spPr>
        <p:txBody>
          <a:bodyPr wrap="square">
            <a:spAutoFit/>
          </a:bodyPr>
          <a:lstStyle/>
          <a:p>
            <a:pPr marL="342900" lvl="0" indent="-342900" algn="just">
              <a:lnSpc>
                <a:spcPct val="120000"/>
              </a:lnSpc>
              <a:spcBef>
                <a:spcPts val="200"/>
              </a:spcBef>
              <a:spcAft>
                <a:spcPts val="0"/>
              </a:spcAft>
              <a:buFont typeface="+mj-lt"/>
              <a:buAutoNum type="arabicPeriod"/>
            </a:pPr>
            <a:r>
              <a:rPr lang="vi-VN"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Đánh giá kết quả chương trình</a:t>
            </a: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200"/>
              </a:spcBef>
              <a:spcAft>
                <a:spcPts val="0"/>
              </a:spcAft>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Chương trình xử lý được vấn đề đặt ra.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thể tạo ra các game đấu môn cờ vua</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Times New Roman" panose="02020603050405020304" pitchFamily="18" charset="0"/>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Xử lý được chức năng chat trong khi chơi</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3529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41EB8-3D16-42C1-8CDB-6B02B7944116}"/>
              </a:ext>
            </a:extLst>
          </p:cNvPr>
          <p:cNvSpPr/>
          <p:nvPr/>
        </p:nvSpPr>
        <p:spPr>
          <a:xfrm>
            <a:off x="1057834" y="603833"/>
            <a:ext cx="7091083" cy="5384616"/>
          </a:xfrm>
          <a:prstGeom prst="rect">
            <a:avLst/>
          </a:prstGeom>
        </p:spPr>
        <p:txBody>
          <a:bodyPr wrap="square">
            <a:spAutoFit/>
          </a:bodyPr>
          <a:lstStyle/>
          <a:p>
            <a:pPr algn="just">
              <a:lnSpc>
                <a:spcPct val="120000"/>
              </a:lnSpc>
              <a:spcBef>
                <a:spcPts val="1200"/>
              </a:spcBef>
              <a:spcAft>
                <a:spcPts val="0"/>
              </a:spcAft>
            </a:pPr>
            <a:r>
              <a:rPr lang="en-US" sz="20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 LUẬN VÀ HƯỚNG PHÁT TRIỂ</a:t>
            </a:r>
            <a:r>
              <a:rPr lang="vi-VN" sz="20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a:t>
            </a:r>
            <a:endParaRPr lang="en-US" sz="2400" b="1" kern="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Bef>
                <a:spcPts val="200"/>
              </a:spcBef>
              <a:spcAft>
                <a:spcPts val="0"/>
              </a:spcAft>
            </a:pP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luận</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200"/>
              </a:spcBef>
              <a:spcAft>
                <a:spcPts val="0"/>
              </a:spcAft>
              <a:buFont typeface="Times New Roman" panose="02020603050405020304" pitchFamily="18" charset="0"/>
              <a:buChar char="-"/>
            </a:pP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Ưu</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chương</a:t>
            </a: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trình đã thực hiện các yêu cầu bài toán đặt ra</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 ra giao diện trò chơi khá đẹp</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người chơi có thể kết nối từ các máy tính khác nhau</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Aft>
                <a:spcPts val="0"/>
              </a:spcAft>
              <a:buFont typeface="Times New Roman" panose="02020603050405020304" pitchFamily="18" charset="0"/>
              <a:buChar char="-"/>
            </a:pP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Hạn</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chế</a:t>
            </a:r>
            <a:r>
              <a:rPr lang="en-US"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Chưa</a:t>
            </a: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có chức năng chơi với bạn bè</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luồng xử lý còn khá phức tạp và chồng chéo</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20000"/>
              </a:lnSpc>
              <a:spcAft>
                <a:spcPts val="0"/>
              </a:spcAft>
              <a:buFont typeface="Symbol" panose="05050102010706020507" pitchFamily="18" charset="2"/>
              <a:buChar char=""/>
            </a:pPr>
            <a:r>
              <a:rPr lang="en-US" sz="20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Không</a:t>
            </a: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lưu được kết quả người chơi</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20000"/>
              </a:lnSpc>
              <a:spcBef>
                <a:spcPts val="200"/>
              </a:spcBef>
              <a:spcAft>
                <a:spcPts val="0"/>
              </a:spcAft>
            </a:pP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Hướng</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2400" b="1" dirty="0">
              <a:latin typeface="Times New Roman" panose="02020603050405020304" pitchFamily="18" charset="0"/>
              <a:ea typeface="Times New Roman" panose="02020603050405020304" pitchFamily="18" charset="0"/>
              <a:cs typeface="Times New Roman" panose="02020603050405020304" pitchFamily="18" charset="0"/>
            </a:endParaRPr>
          </a:p>
          <a:p>
            <a:pPr marL="270510" indent="-89535" algn="just">
              <a:lnSpc>
                <a:spcPct val="120000"/>
              </a:lnSpc>
              <a:spcBef>
                <a:spcPts val="200"/>
              </a:spcBef>
              <a:spcAft>
                <a:spcPts val="0"/>
              </a:spcAft>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Bổ sung chức năng yêu cầu chơi với bạn bè</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70510" indent="-89535" algn="just">
              <a:lnSpc>
                <a:spcPct val="120000"/>
              </a:lnSpc>
              <a:spcBef>
                <a:spcPts val="200"/>
              </a:spcBef>
              <a:spcAft>
                <a:spcPts val="0"/>
              </a:spcAft>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Kết nối cơ sở dữ liệu để lưu kết quả người chơi</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270510" indent="-89535" algn="just">
              <a:lnSpc>
                <a:spcPct val="120000"/>
              </a:lnSpc>
              <a:spcBef>
                <a:spcPts val="200"/>
              </a:spcBef>
              <a:spcAft>
                <a:spcPts val="0"/>
              </a:spcAft>
            </a:pPr>
            <a:r>
              <a:rPr lang="vi-V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Tối ưu hoá chương trình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49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Thanks For Watching GIFs - 60 Best Animated Pics for Free">
            <a:extLst>
              <a:ext uri="{FF2B5EF4-FFF2-40B4-BE49-F238E27FC236}">
                <a16:creationId xmlns:a16="http://schemas.microsoft.com/office/drawing/2014/main" id="{F44DD819-24BD-4BF8-92EC-4278C913149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12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D318A4D-761E-4D2F-9566-185A3FEE2992}"/>
              </a:ext>
            </a:extLst>
          </p:cNvPr>
          <p:cNvSpPr>
            <a:spLocks noGrp="1" noChangeArrowheads="1"/>
          </p:cNvSpPr>
          <p:nvPr>
            <p:ph type="title"/>
          </p:nvPr>
        </p:nvSpPr>
        <p:spPr>
          <a:xfrm>
            <a:off x="838200" y="714748"/>
            <a:ext cx="10515600" cy="1325563"/>
          </a:xfrm>
        </p:spPr>
        <p:txBody>
          <a:bodyPr/>
          <a:lstStyle/>
          <a:p>
            <a:pPr eaLnBrk="1" hangingPunct="1"/>
            <a:r>
              <a:rPr lang="en-US" altLang="en-US" dirty="0" err="1">
                <a:latin typeface="Times New Roman" panose="02020603050405020304" pitchFamily="18" charset="0"/>
                <a:cs typeface="Times New Roman" panose="02020603050405020304" pitchFamily="18" charset="0"/>
              </a:rPr>
              <a:t>Chương</a:t>
            </a:r>
            <a:r>
              <a:rPr lang="en-US" altLang="en-US" dirty="0">
                <a:latin typeface="Times New Roman" panose="02020603050405020304" pitchFamily="18" charset="0"/>
                <a:cs typeface="Times New Roman" panose="02020603050405020304" pitchFamily="18" charset="0"/>
              </a:rPr>
              <a:t> I: </a:t>
            </a:r>
            <a:r>
              <a:rPr lang="en-US" altLang="en-US" dirty="0" err="1">
                <a:latin typeface="Times New Roman" panose="02020603050405020304" pitchFamily="18" charset="0"/>
                <a:cs typeface="Times New Roman" panose="02020603050405020304" pitchFamily="18" charset="0"/>
              </a:rPr>
              <a:t>Cơ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sở</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thuyết</a:t>
            </a:r>
            <a:br>
              <a:rPr lang="en-US" altLang="en-US" dirty="0">
                <a:latin typeface="Times New Roman" panose="02020603050405020304" pitchFamily="18" charset="0"/>
                <a:cs typeface="Times New Roman" panose="02020603050405020304" pitchFamily="18" charset="0"/>
              </a:rPr>
            </a:br>
            <a:endParaRPr lang="en-US" altLang="en-US" dirty="0">
              <a:latin typeface="Times New Roman" panose="02020603050405020304" pitchFamily="18" charset="0"/>
              <a:cs typeface="Times New Roman" panose="02020603050405020304" pitchFamily="18" charset="0"/>
            </a:endParaRPr>
          </a:p>
        </p:txBody>
      </p:sp>
      <p:sp>
        <p:nvSpPr>
          <p:cNvPr id="23555" name="Content Placeholder 2">
            <a:extLst>
              <a:ext uri="{FF2B5EF4-FFF2-40B4-BE49-F238E27FC236}">
                <a16:creationId xmlns:a16="http://schemas.microsoft.com/office/drawing/2014/main" id="{FB29C663-060B-4525-8362-C304D86346D1}"/>
              </a:ext>
            </a:extLst>
          </p:cNvPr>
          <p:cNvSpPr>
            <a:spLocks noGrp="1" noChangeArrowheads="1"/>
          </p:cNvSpPr>
          <p:nvPr>
            <p:ph idx="1"/>
          </p:nvPr>
        </p:nvSpPr>
        <p:spPr>
          <a:xfrm>
            <a:off x="2171700" y="2115670"/>
            <a:ext cx="7848600" cy="3124200"/>
          </a:xfrm>
        </p:spPr>
        <p:txBody>
          <a:bodyPr>
            <a:normAutofit/>
          </a:bodyPr>
          <a:lstStyle/>
          <a:p>
            <a:pPr eaLnBrk="1" hangingPunct="1"/>
            <a:r>
              <a:rPr lang="en-US" altLang="en-US" dirty="0">
                <a:latin typeface="Times New Roman" panose="02020603050405020304" pitchFamily="18" charset="0"/>
                <a:cs typeface="Times New Roman" panose="02020603050405020304" pitchFamily="18" charset="0"/>
              </a:rPr>
              <a:t>C</a:t>
            </a:r>
            <a:r>
              <a:rPr lang="vi-VN" altLang="en-US" dirty="0">
                <a:latin typeface="Times New Roman" panose="02020603050405020304" pitchFamily="18" charset="0"/>
                <a:cs typeface="Times New Roman" panose="02020603050405020304" pitchFamily="18" charset="0"/>
              </a:rPr>
              <a:t>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sở</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lý</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thuyết</a:t>
            </a:r>
            <a:endParaRPr lang="en-US" altLang="en-US" dirty="0">
              <a:latin typeface="Times New Roman" panose="02020603050405020304" pitchFamily="18" charset="0"/>
              <a:cs typeface="Times New Roman" panose="02020603050405020304" pitchFamily="18" charset="0"/>
            </a:endParaRPr>
          </a:p>
          <a:p>
            <a:pPr lvl="1" eaLnBrk="1" hangingPunct="1"/>
            <a:r>
              <a:rPr lang="en-US" altLang="en-US" sz="2800" dirty="0">
                <a:latin typeface="Times New Roman" panose="02020603050405020304" pitchFamily="18" charset="0"/>
                <a:cs typeface="Times New Roman" panose="02020603050405020304" pitchFamily="18" charset="0"/>
              </a:rPr>
              <a:t>1.1 </a:t>
            </a:r>
            <a:r>
              <a:rPr lang="en-US" altLang="en-US" sz="2800" dirty="0" err="1">
                <a:latin typeface="Times New Roman" panose="02020603050405020304" pitchFamily="18" charset="0"/>
                <a:cs typeface="Times New Roman" panose="02020603050405020304" pitchFamily="18" charset="0"/>
              </a:rPr>
              <a:t>Giao</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thức</a:t>
            </a:r>
            <a:r>
              <a:rPr lang="en-US" altLang="en-US" sz="2800" dirty="0">
                <a:latin typeface="Times New Roman" panose="02020603050405020304" pitchFamily="18" charset="0"/>
                <a:cs typeface="Times New Roman" panose="02020603050405020304" pitchFamily="18" charset="0"/>
              </a:rPr>
              <a:t> TCP</a:t>
            </a:r>
          </a:p>
          <a:p>
            <a:pPr lvl="1" eaLnBrk="1" hangingPunct="1"/>
            <a:r>
              <a:rPr lang="en-US" altLang="en-US" sz="2800" dirty="0">
                <a:latin typeface="Times New Roman" panose="02020603050405020304" pitchFamily="18" charset="0"/>
                <a:cs typeface="Times New Roman" panose="02020603050405020304" pitchFamily="18" charset="0"/>
              </a:rPr>
              <a:t>1.2 </a:t>
            </a:r>
            <a:r>
              <a:rPr lang="en-US" altLang="en-US" sz="2800" dirty="0" err="1">
                <a:latin typeface="Times New Roman" panose="02020603050405020304" pitchFamily="18" charset="0"/>
                <a:cs typeface="Times New Roman" panose="02020603050405020304" pitchFamily="18" charset="0"/>
              </a:rPr>
              <a:t>Mô</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hình</a:t>
            </a:r>
            <a:r>
              <a:rPr lang="en-US" altLang="en-US" sz="2800" dirty="0">
                <a:latin typeface="Times New Roman" panose="02020603050405020304" pitchFamily="18" charset="0"/>
                <a:cs typeface="Times New Roman" panose="02020603050405020304" pitchFamily="18" charset="0"/>
              </a:rPr>
              <a:t> client - server</a:t>
            </a:r>
          </a:p>
          <a:p>
            <a:pPr lvl="1" eaLnBrk="1" hangingPunct="1"/>
            <a:r>
              <a:rPr lang="en-US" altLang="en-US" sz="2800" dirty="0">
                <a:latin typeface="Times New Roman" panose="02020603050405020304" pitchFamily="18" charset="0"/>
                <a:cs typeface="Times New Roman" panose="02020603050405020304" pitchFamily="18" charset="0"/>
              </a:rPr>
              <a:t>1.3 Socket</a:t>
            </a:r>
          </a:p>
          <a:p>
            <a:pPr lvl="1" eaLnBrk="1" hangingPunct="1"/>
            <a:r>
              <a:rPr lang="en-US" altLang="en-US" sz="2800" dirty="0">
                <a:latin typeface="Times New Roman" panose="02020603050405020304" pitchFamily="18" charset="0"/>
                <a:cs typeface="Times New Roman" panose="02020603050405020304" pitchFamily="18" charset="0"/>
              </a:rPr>
              <a:t>1.4 Thread</a:t>
            </a:r>
          </a:p>
          <a:p>
            <a:pPr lvl="1" eaLnBrk="1" hangingPunct="1"/>
            <a:r>
              <a:rPr lang="en-US" altLang="en-US" sz="2800" dirty="0">
                <a:latin typeface="Times New Roman" panose="02020603050405020304" pitchFamily="18" charset="0"/>
                <a:cs typeface="Times New Roman" panose="02020603050405020304" pitchFamily="18" charset="0"/>
              </a:rPr>
              <a:t>1.5 </a:t>
            </a:r>
            <a:r>
              <a:rPr lang="en-US" altLang="en-US" sz="2800" dirty="0" err="1">
                <a:latin typeface="Times New Roman" panose="02020603050405020304" pitchFamily="18" charset="0"/>
                <a:cs typeface="Times New Roman" panose="02020603050405020304" pitchFamily="18" charset="0"/>
              </a:rPr>
              <a:t>Bất</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đồng</a:t>
            </a:r>
            <a:r>
              <a:rPr lang="en-US" altLang="en-US" sz="2800" dirty="0">
                <a:latin typeface="Times New Roman" panose="02020603050405020304" pitchFamily="18" charset="0"/>
                <a:cs typeface="Times New Roman" panose="02020603050405020304" pitchFamily="18" charset="0"/>
              </a:rPr>
              <a:t> </a:t>
            </a:r>
            <a:r>
              <a:rPr lang="en-US" altLang="en-US" sz="2800" dirty="0" err="1">
                <a:latin typeface="Times New Roman" panose="02020603050405020304" pitchFamily="18" charset="0"/>
                <a:cs typeface="Times New Roman" panose="02020603050405020304" pitchFamily="18" charset="0"/>
              </a:rPr>
              <a:t>bộ</a:t>
            </a:r>
            <a:endParaRPr lang="en-US" alt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C1EC267-ED4A-40A7-82B2-B071E275021F}"/>
              </a:ext>
            </a:extLst>
          </p:cNvPr>
          <p:cNvSpPr>
            <a:spLocks noGrp="1" noChangeArrowheads="1"/>
          </p:cNvSpPr>
          <p:nvPr>
            <p:ph type="title"/>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1.1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thức</a:t>
            </a:r>
            <a:r>
              <a:rPr lang="en-US" altLang="en-US" dirty="0">
                <a:latin typeface="Times New Roman" panose="02020603050405020304" pitchFamily="18" charset="0"/>
                <a:cs typeface="Times New Roman" panose="02020603050405020304" pitchFamily="18" charset="0"/>
              </a:rPr>
              <a:t> TCP</a:t>
            </a:r>
          </a:p>
        </p:txBody>
      </p:sp>
      <p:sp>
        <p:nvSpPr>
          <p:cNvPr id="24579" name="TextBox 3">
            <a:extLst>
              <a:ext uri="{FF2B5EF4-FFF2-40B4-BE49-F238E27FC236}">
                <a16:creationId xmlns:a16="http://schemas.microsoft.com/office/drawing/2014/main" id="{2F7248BE-4E7E-4C6A-B687-655B77BD3EB0}"/>
              </a:ext>
            </a:extLst>
          </p:cNvPr>
          <p:cNvSpPr txBox="1">
            <a:spLocks noChangeArrowheads="1"/>
          </p:cNvSpPr>
          <p:nvPr/>
        </p:nvSpPr>
        <p:spPr bwMode="auto">
          <a:xfrm>
            <a:off x="1689847" y="1690688"/>
            <a:ext cx="76962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120000"/>
              </a:lnSpc>
              <a:spcBef>
                <a:spcPts val="1000"/>
              </a:spcBef>
              <a:buClr>
                <a:schemeClr val="accent1"/>
              </a:buClr>
              <a:buSzPct val="100000"/>
              <a:buFont typeface="Arial" panose="020B0604020202020204" pitchFamily="34" charset="0"/>
              <a:buChar char="•"/>
              <a:defRPr sz="2000">
                <a:solidFill>
                  <a:schemeClr val="tx1"/>
                </a:solidFill>
                <a:latin typeface="Palatino Linotype" panose="02040502050505030304" pitchFamily="18" charset="0"/>
              </a:defRPr>
            </a:lvl1pPr>
            <a:lvl2pPr marL="742950" indent="-285750">
              <a:lnSpc>
                <a:spcPct val="120000"/>
              </a:lnSpc>
              <a:spcBef>
                <a:spcPts val="500"/>
              </a:spcBef>
              <a:buClr>
                <a:schemeClr val="accent1"/>
              </a:buClr>
              <a:buSzPct val="100000"/>
              <a:buFont typeface="Arial" panose="020B0604020202020204" pitchFamily="34" charset="0"/>
              <a:buChar char="•"/>
              <a:defRPr sz="1600">
                <a:solidFill>
                  <a:schemeClr val="tx1"/>
                </a:solidFill>
                <a:latin typeface="Palatino Linotype" panose="02040502050505030304" pitchFamily="18" charset="0"/>
              </a:defRPr>
            </a:lvl2pPr>
            <a:lvl3pPr marL="1143000" indent="-228600">
              <a:lnSpc>
                <a:spcPct val="120000"/>
              </a:lnSpc>
              <a:spcBef>
                <a:spcPts val="500"/>
              </a:spcBef>
              <a:buClr>
                <a:schemeClr val="accent1"/>
              </a:buClr>
              <a:buSzPct val="100000"/>
              <a:buFont typeface="Arial" panose="020B0604020202020204" pitchFamily="34" charset="0"/>
              <a:buChar char="•"/>
              <a:defRPr sz="1600">
                <a:solidFill>
                  <a:schemeClr val="tx1"/>
                </a:solidFill>
                <a:latin typeface="Palatino Linotype" panose="02040502050505030304" pitchFamily="18" charset="0"/>
              </a:defRPr>
            </a:lvl3pPr>
            <a:lvl4pPr marL="1600200" indent="-228600">
              <a:lnSpc>
                <a:spcPct val="120000"/>
              </a:lnSpc>
              <a:spcBef>
                <a:spcPts val="500"/>
              </a:spcBef>
              <a:buClr>
                <a:schemeClr val="accent1"/>
              </a:buClr>
              <a:buSzPct val="100000"/>
              <a:buFont typeface="Arial" panose="020B0604020202020204" pitchFamily="34" charset="0"/>
              <a:buChar char="•"/>
              <a:defRPr sz="1400">
                <a:solidFill>
                  <a:schemeClr val="tx1"/>
                </a:solidFill>
                <a:latin typeface="Palatino Linotype" panose="02040502050505030304" pitchFamily="18" charset="0"/>
              </a:defRPr>
            </a:lvl4pPr>
            <a:lvl5pPr marL="2057400" indent="-228600">
              <a:lnSpc>
                <a:spcPct val="120000"/>
              </a:lnSpc>
              <a:spcBef>
                <a:spcPts val="500"/>
              </a:spcBef>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5pPr>
            <a:lvl6pPr marL="25146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6pPr>
            <a:lvl7pPr marL="29718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7pPr>
            <a:lvl8pPr marL="34290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8pPr>
            <a:lvl9pPr marL="3886200" indent="-228600" defTabSz="457200" eaLnBrk="0" fontAlgn="base" hangingPunct="0">
              <a:lnSpc>
                <a:spcPct val="120000"/>
              </a:lnSpc>
              <a:spcBef>
                <a:spcPts val="500"/>
              </a:spcBef>
              <a:spcAft>
                <a:spcPct val="0"/>
              </a:spcAft>
              <a:buClr>
                <a:schemeClr val="accent1"/>
              </a:buClr>
              <a:buSzPct val="100000"/>
              <a:buFont typeface="Arial" panose="020B0604020202020204" pitchFamily="34" charset="0"/>
              <a:buChar char="•"/>
              <a:defRPr sz="1200">
                <a:solidFill>
                  <a:schemeClr val="tx1"/>
                </a:solidFill>
                <a:latin typeface="Palatino Linotype" panose="02040502050505030304" pitchFamily="18" charset="0"/>
              </a:defRPr>
            </a:lvl9pPr>
          </a:lstStyle>
          <a:p>
            <a:pPr>
              <a:lnSpc>
                <a:spcPct val="100000"/>
              </a:lnSpc>
              <a:spcBef>
                <a:spcPct val="0"/>
              </a:spcBef>
              <a:buClrTx/>
              <a:buSzTx/>
            </a:pPr>
            <a:r>
              <a:rPr lang="en-US" altLang="en-US" dirty="0" err="1">
                <a:solidFill>
                  <a:srgbClr val="000714"/>
                </a:solidFill>
                <a:latin typeface="Times New Roman" panose="02020603050405020304" pitchFamily="18" charset="0"/>
                <a:cs typeface="Times New Roman" panose="02020603050405020304" pitchFamily="18" charset="0"/>
              </a:rPr>
              <a:t>Giao</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thức</a:t>
            </a:r>
            <a:r>
              <a:rPr lang="en-US" altLang="en-US" dirty="0">
                <a:solidFill>
                  <a:srgbClr val="000714"/>
                </a:solidFill>
                <a:latin typeface="Times New Roman" panose="02020603050405020304" pitchFamily="18" charset="0"/>
                <a:cs typeface="Times New Roman" panose="02020603050405020304" pitchFamily="18" charset="0"/>
              </a:rPr>
              <a:t> TCP (</a:t>
            </a:r>
            <a:r>
              <a:rPr lang="vi-VN" altLang="en-US" i="1" dirty="0">
                <a:solidFill>
                  <a:srgbClr val="000714"/>
                </a:solidFill>
                <a:latin typeface="Times New Roman" panose="02020603050405020304" pitchFamily="18" charset="0"/>
                <a:cs typeface="Times New Roman" panose="02020603050405020304" pitchFamily="18" charset="0"/>
              </a:rPr>
              <a:t>Transmission Control Protocol</a:t>
            </a:r>
            <a:r>
              <a:rPr lang="vi-VN" altLang="en-US" dirty="0">
                <a:solidFill>
                  <a:srgbClr val="000714"/>
                </a:solidFill>
                <a:latin typeface="Times New Roman" panose="02020603050405020304" pitchFamily="18" charset="0"/>
                <a:cs typeface="Times New Roman" panose="02020603050405020304" pitchFamily="18" charset="0"/>
              </a:rPr>
              <a:t> - "Giao thức điều khiển truyền vận“</a:t>
            </a:r>
            <a:r>
              <a:rPr lang="en-US" altLang="en-US" dirty="0">
                <a:solidFill>
                  <a:srgbClr val="000714"/>
                </a:solidFill>
                <a:latin typeface="Times New Roman" panose="02020603050405020304" pitchFamily="18" charset="0"/>
                <a:cs typeface="Times New Roman" panose="02020603050405020304" pitchFamily="18" charset="0"/>
              </a:rPr>
              <a:t>)</a:t>
            </a:r>
          </a:p>
          <a:p>
            <a:pPr>
              <a:lnSpc>
                <a:spcPct val="100000"/>
              </a:lnSpc>
              <a:spcBef>
                <a:spcPct val="0"/>
              </a:spcBef>
              <a:buClrTx/>
              <a:buSzTx/>
            </a:pPr>
            <a:endParaRPr lang="en-US" altLang="en-US" dirty="0">
              <a:solidFill>
                <a:srgbClr val="000714"/>
              </a:solidFill>
              <a:latin typeface="Times New Roman" panose="02020603050405020304" pitchFamily="18" charset="0"/>
              <a:cs typeface="Times New Roman" panose="02020603050405020304" pitchFamily="18" charset="0"/>
            </a:endParaRPr>
          </a:p>
          <a:p>
            <a:pPr>
              <a:lnSpc>
                <a:spcPct val="100000"/>
              </a:lnSpc>
              <a:spcBef>
                <a:spcPct val="0"/>
              </a:spcBef>
              <a:buClrTx/>
              <a:buSzTx/>
            </a:pPr>
            <a:r>
              <a:rPr lang="en-US" altLang="en-US" dirty="0">
                <a:solidFill>
                  <a:srgbClr val="000714"/>
                </a:solidFill>
                <a:latin typeface="Times New Roman" panose="02020603050405020304" pitchFamily="18" charset="0"/>
                <a:cs typeface="Times New Roman" panose="02020603050405020304" pitchFamily="18" charset="0"/>
              </a:rPr>
              <a:t>TCP </a:t>
            </a:r>
            <a:r>
              <a:rPr lang="en-US" altLang="en-US" dirty="0" err="1">
                <a:solidFill>
                  <a:srgbClr val="000714"/>
                </a:solidFill>
                <a:latin typeface="Times New Roman" panose="02020603050405020304" pitchFamily="18" charset="0"/>
                <a:cs typeface="Times New Roman" panose="02020603050405020304" pitchFamily="18" charset="0"/>
              </a:rPr>
              <a:t>một</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giao</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thức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có</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kết</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nối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vì</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vậy</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việc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truyền</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dữ</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liệu</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rất</a:t>
            </a:r>
            <a:r>
              <a:rPr lang="en-US" altLang="en-US" dirty="0">
                <a:solidFill>
                  <a:srgbClr val="000714"/>
                </a:solidFill>
                <a:latin typeface="Times New Roman" panose="02020603050405020304" pitchFamily="18" charset="0"/>
                <a:cs typeface="Times New Roman" panose="02020603050405020304" pitchFamily="18" charset="0"/>
              </a:rPr>
              <a:t> an </a:t>
            </a:r>
            <a:r>
              <a:rPr lang="en-US" altLang="en-US" dirty="0" err="1">
                <a:solidFill>
                  <a:srgbClr val="000714"/>
                </a:solidFill>
                <a:latin typeface="Times New Roman" panose="02020603050405020304" pitchFamily="18" charset="0"/>
                <a:cs typeface="Times New Roman" panose="02020603050405020304" pitchFamily="18" charset="0"/>
              </a:rPr>
              <a:t>toàn</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giữa</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các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máy</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trạm</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trong</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hệ</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thống</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mạng</a:t>
            </a:r>
            <a:r>
              <a:rPr lang="en-US" altLang="en-US" dirty="0">
                <a:latin typeface="Times New Roman" panose="02020603050405020304" pitchFamily="18" charset="0"/>
                <a:cs typeface="Times New Roman" panose="02020603050405020304" pitchFamily="18" charset="0"/>
              </a:rPr>
              <a:t>.</a:t>
            </a:r>
          </a:p>
          <a:p>
            <a:pPr>
              <a:lnSpc>
                <a:spcPct val="100000"/>
              </a:lnSpc>
              <a:spcBef>
                <a:spcPct val="0"/>
              </a:spcBef>
              <a:buClrTx/>
              <a:buSzTx/>
            </a:pPr>
            <a:endParaRPr lang="en-US" altLang="en-US" dirty="0">
              <a:latin typeface="Times New Roman" panose="02020603050405020304" pitchFamily="18" charset="0"/>
              <a:cs typeface="Times New Roman" panose="02020603050405020304" pitchFamily="18" charset="0"/>
            </a:endParaRPr>
          </a:p>
          <a:p>
            <a:pPr>
              <a:lnSpc>
                <a:spcPct val="100000"/>
              </a:lnSpc>
              <a:spcBef>
                <a:spcPct val="0"/>
              </a:spcBef>
              <a:buClrTx/>
              <a:buSzTx/>
            </a:pPr>
            <a:r>
              <a:rPr lang="en-US" altLang="en-US" dirty="0" err="1">
                <a:solidFill>
                  <a:srgbClr val="000714"/>
                </a:solidFill>
                <a:latin typeface="Times New Roman" panose="02020603050405020304" pitchFamily="18" charset="0"/>
                <a:cs typeface="Times New Roman" panose="02020603050405020304" pitchFamily="18" charset="0"/>
              </a:rPr>
              <a:t>Có</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chức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năng</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nhằm</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kiểm</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tra</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tính</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chính</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xác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của</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dữ</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liệu</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khi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đến</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và</a:t>
            </a:r>
            <a:r>
              <a:rPr lang="en-US" altLang="en-US" dirty="0">
                <a:solidFill>
                  <a:srgbClr val="000714"/>
                </a:solidFill>
                <a:latin typeface="Times New Roman" panose="02020603050405020304" pitchFamily="18" charset="0"/>
                <a:cs typeface="Times New Roman" panose="02020603050405020304" pitchFamily="18" charset="0"/>
              </a:rPr>
              <a:t> bao </a:t>
            </a:r>
            <a:r>
              <a:rPr lang="en-US" altLang="en-US" dirty="0" err="1">
                <a:solidFill>
                  <a:srgbClr val="000714"/>
                </a:solidFill>
                <a:latin typeface="Times New Roman" panose="02020603050405020304" pitchFamily="18" charset="0"/>
                <a:cs typeface="Times New Roman" panose="02020603050405020304" pitchFamily="18" charset="0"/>
              </a:rPr>
              <a:t>gồm</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cả</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việc</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gửi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lại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dữ</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liệu</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khi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có</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lỗi</a:t>
            </a:r>
            <a:r>
              <a:rPr lang="en-US" altLang="en-US" dirty="0">
                <a:solidFill>
                  <a:srgbClr val="000714"/>
                </a:solidFill>
                <a:latin typeface="Times New Roman" panose="02020603050405020304" pitchFamily="18" charset="0"/>
                <a:cs typeface="Times New Roman" panose="02020603050405020304" pitchFamily="18" charset="0"/>
              </a:rPr>
              <a:t> </a:t>
            </a:r>
            <a:r>
              <a:rPr lang="en-US" altLang="en-US" dirty="0" err="1">
                <a:solidFill>
                  <a:srgbClr val="000714"/>
                </a:solidFill>
                <a:latin typeface="Times New Roman" panose="02020603050405020304" pitchFamily="18" charset="0"/>
                <a:cs typeface="Times New Roman" panose="02020603050405020304" pitchFamily="18" charset="0"/>
              </a:rPr>
              <a:t>xảy</a:t>
            </a:r>
            <a:r>
              <a:rPr lang="en-US" altLang="en-US" dirty="0">
                <a:solidFill>
                  <a:srgbClr val="000714"/>
                </a:solidFill>
                <a:latin typeface="Times New Roman" panose="02020603050405020304" pitchFamily="18" charset="0"/>
                <a:cs typeface="Times New Roman" panose="02020603050405020304" pitchFamily="18" charset="0"/>
              </a:rPr>
              <a:t> ra.</a:t>
            </a:r>
          </a:p>
          <a:p>
            <a:pPr>
              <a:lnSpc>
                <a:spcPct val="100000"/>
              </a:lnSpc>
              <a:spcBef>
                <a:spcPct val="0"/>
              </a:spcBef>
              <a:buClrTx/>
              <a:buSzTx/>
            </a:pPr>
            <a:endParaRPr lang="en-US" altLang="en-US" dirty="0">
              <a:solidFill>
                <a:srgbClr val="000714"/>
              </a:solidFill>
              <a:latin typeface="Times New Roman" panose="02020603050405020304" pitchFamily="18" charset="0"/>
              <a:cs typeface="Times New Roman" panose="02020603050405020304" pitchFamily="18" charset="0"/>
            </a:endParaRPr>
          </a:p>
          <a:p>
            <a:pPr>
              <a:lnSpc>
                <a:spcPct val="100000"/>
              </a:lnSpc>
              <a:spcBef>
                <a:spcPct val="0"/>
              </a:spcBef>
              <a:buClrTx/>
              <a:buSzTx/>
            </a:pPr>
            <a:endParaRPr lang="en-US" altLang="en-US" dirty="0">
              <a:solidFill>
                <a:srgbClr val="000714"/>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5DEB2F6-F82F-4738-BFAD-9C4EBE43B80D}"/>
              </a:ext>
            </a:extLst>
          </p:cNvPr>
          <p:cNvSpPr>
            <a:spLocks noGrp="1" noChangeArrowheads="1"/>
          </p:cNvSpPr>
          <p:nvPr>
            <p:ph type="title"/>
          </p:nvPr>
        </p:nvSpPr>
        <p:spPr>
          <a:xfrm>
            <a:off x="949979" y="626409"/>
            <a:ext cx="6572250" cy="1092200"/>
          </a:xfrm>
        </p:spPr>
        <p:txBody>
          <a:bodyPr/>
          <a:lstStyle/>
          <a:p>
            <a:pPr eaLnBrk="1" hangingPunct="1"/>
            <a:r>
              <a:rPr lang="en-US" altLang="en-US" sz="2400" dirty="0">
                <a:latin typeface="Times New Roman" panose="02020603050405020304" pitchFamily="18" charset="0"/>
                <a:cs typeface="Times New Roman" panose="02020603050405020304" pitchFamily="18" charset="0"/>
              </a:rPr>
              <a:t>1.2 </a:t>
            </a:r>
            <a:r>
              <a:rPr lang="en-US" altLang="en-US" sz="2400" dirty="0" err="1">
                <a:latin typeface="Times New Roman" panose="02020603050405020304" pitchFamily="18" charset="0"/>
                <a:cs typeface="Times New Roman" panose="02020603050405020304" pitchFamily="18" charset="0"/>
              </a:rPr>
              <a:t>Mô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hình</a:t>
            </a:r>
            <a:r>
              <a:rPr lang="en-US" altLang="en-US" sz="2400" dirty="0">
                <a:latin typeface="Times New Roman" panose="02020603050405020304" pitchFamily="18" charset="0"/>
                <a:cs typeface="Times New Roman" panose="02020603050405020304" pitchFamily="18" charset="0"/>
              </a:rPr>
              <a:t> client - server</a:t>
            </a:r>
          </a:p>
        </p:txBody>
      </p:sp>
      <p:sp>
        <p:nvSpPr>
          <p:cNvPr id="25603" name="Content Placeholder 2">
            <a:extLst>
              <a:ext uri="{FF2B5EF4-FFF2-40B4-BE49-F238E27FC236}">
                <a16:creationId xmlns:a16="http://schemas.microsoft.com/office/drawing/2014/main" id="{49B43A2F-9AFF-4793-A88B-F167885B1BD2}"/>
              </a:ext>
            </a:extLst>
          </p:cNvPr>
          <p:cNvSpPr>
            <a:spLocks noGrp="1" noChangeArrowheads="1"/>
          </p:cNvSpPr>
          <p:nvPr>
            <p:ph idx="1"/>
          </p:nvPr>
        </p:nvSpPr>
        <p:spPr>
          <a:xfrm>
            <a:off x="2133600" y="1854200"/>
            <a:ext cx="8001000" cy="4241800"/>
          </a:xfrm>
        </p:spPr>
        <p:txBody>
          <a:bodyPr/>
          <a:lstStyle/>
          <a:p>
            <a:pPr eaLnBrk="1" hangingPunct="1"/>
            <a:endParaRPr lang="en-US" altLang="en-US"/>
          </a:p>
          <a:p>
            <a:pPr eaLnBrk="1" hangingPunct="1"/>
            <a:endParaRPr lang="en-US" altLang="en-US"/>
          </a:p>
        </p:txBody>
      </p:sp>
      <p:pic>
        <p:nvPicPr>
          <p:cNvPr id="25604" name="Picture 3">
            <a:extLst>
              <a:ext uri="{FF2B5EF4-FFF2-40B4-BE49-F238E27FC236}">
                <a16:creationId xmlns:a16="http://schemas.microsoft.com/office/drawing/2014/main" id="{2B0590A6-A2AA-484A-991B-83EFDE8FA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038" y="2021541"/>
            <a:ext cx="7265987"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23E1AAA-1E4C-441D-9EAC-AE25EFF6D6B9}"/>
              </a:ext>
            </a:extLst>
          </p:cNvPr>
          <p:cNvSpPr>
            <a:spLocks noGrp="1" noChangeArrowheads="1"/>
          </p:cNvSpPr>
          <p:nvPr>
            <p:ph type="title"/>
          </p:nvPr>
        </p:nvSpPr>
        <p:spPr/>
        <p:txBody>
          <a:bodyPr/>
          <a:lstStyle/>
          <a:p>
            <a:pPr eaLnBrk="1" hangingPunct="1"/>
            <a:r>
              <a:rPr lang="en-US" altLang="en-US" dirty="0">
                <a:latin typeface="Times New Roman" panose="02020603050405020304" pitchFamily="18" charset="0"/>
                <a:cs typeface="Times New Roman" panose="02020603050405020304" pitchFamily="18" charset="0"/>
              </a:rPr>
              <a:t>1.3 Socket</a:t>
            </a:r>
          </a:p>
        </p:txBody>
      </p:sp>
      <p:sp>
        <p:nvSpPr>
          <p:cNvPr id="26627" name="Content Placeholder 2">
            <a:extLst>
              <a:ext uri="{FF2B5EF4-FFF2-40B4-BE49-F238E27FC236}">
                <a16:creationId xmlns:a16="http://schemas.microsoft.com/office/drawing/2014/main" id="{8EB5B19F-F5CC-497F-A1DB-2E29D020A649}"/>
              </a:ext>
            </a:extLst>
          </p:cNvPr>
          <p:cNvSpPr>
            <a:spLocks noGrp="1" noChangeArrowheads="1"/>
          </p:cNvSpPr>
          <p:nvPr>
            <p:ph idx="1"/>
          </p:nvPr>
        </p:nvSpPr>
        <p:spPr>
          <a:xfrm>
            <a:off x="1143000" y="1987553"/>
            <a:ext cx="9296400" cy="2708274"/>
          </a:xfrm>
        </p:spPr>
        <p:txBody>
          <a:bodyPr/>
          <a:lstStyle/>
          <a:p>
            <a:pPr eaLnBrk="1" hangingPunct="1"/>
            <a:r>
              <a:rPr lang="en-US" altLang="en-US" dirty="0">
                <a:latin typeface="Times New Roman" panose="02020603050405020304" pitchFamily="18" charset="0"/>
                <a:cs typeface="Times New Roman" panose="02020603050405020304" pitchFamily="18" charset="0"/>
              </a:rPr>
              <a:t>Socket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lập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ứng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(API-Application Programming Interface)</a:t>
            </a:r>
            <a:r>
              <a:rPr lang="vi-VN"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Socket </a:t>
            </a:r>
            <a:r>
              <a:rPr lang="en-US" altLang="en-US" dirty="0" err="1">
                <a:latin typeface="Times New Roman" panose="02020603050405020304" pitchFamily="18" charset="0"/>
                <a:cs typeface="Times New Roman" panose="02020603050405020304" pitchFamily="18" charset="0"/>
              </a:rPr>
              <a:t>cho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phép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thiết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lập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kênh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tiếp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hai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kênh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đánh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dấu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bởi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hai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cổng</a:t>
            </a:r>
            <a:r>
              <a:rPr lang="en-US" altLang="en-US" dirty="0">
                <a:latin typeface="Times New Roman" panose="02020603050405020304" pitchFamily="18" charset="0"/>
                <a:cs typeface="Times New Roman" panose="02020603050405020304" pitchFamily="18" charset="0"/>
              </a:rPr>
              <a:t> (port). </a:t>
            </a:r>
            <a:r>
              <a:rPr lang="en-US" altLang="en-US" dirty="0" err="1">
                <a:latin typeface="Times New Roman" panose="02020603050405020304" pitchFamily="18" charset="0"/>
                <a:cs typeface="Times New Roman" panose="02020603050405020304" pitchFamily="18" charset="0"/>
              </a:rPr>
              <a:t>Thông</a:t>
            </a:r>
            <a:r>
              <a:rPr lang="en-US" altLang="en-US" dirty="0">
                <a:latin typeface="Times New Roman" panose="02020603050405020304" pitchFamily="18" charset="0"/>
                <a:cs typeface="Times New Roman" panose="02020603050405020304" pitchFamily="18" charset="0"/>
              </a:rPr>
              <a:t> qua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cổng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này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có</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nhận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gởi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dữ</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liệu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với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khác</a:t>
            </a:r>
            <a:r>
              <a:rPr lang="en-US" alt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a:extLst>
              <a:ext uri="{FF2B5EF4-FFF2-40B4-BE49-F238E27FC236}">
                <a16:creationId xmlns:a16="http://schemas.microsoft.com/office/drawing/2014/main" id="{DC262047-4320-4C82-B035-D1B9D6E49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0"/>
            <a:ext cx="56388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B14D3A2-772A-4FAC-8410-21D01500A04E}"/>
              </a:ext>
            </a:extLst>
          </p:cNvPr>
          <p:cNvSpPr>
            <a:spLocks noGrp="1" noChangeArrowheads="1"/>
          </p:cNvSpPr>
          <p:nvPr>
            <p:ph type="title"/>
          </p:nvPr>
        </p:nvSpPr>
        <p:spPr>
          <a:xfrm>
            <a:off x="846605" y="761999"/>
            <a:ext cx="7929842" cy="1049338"/>
          </a:xfrm>
        </p:spPr>
        <p:txBody>
          <a:bodyPr>
            <a:normAutofit fontScale="90000"/>
          </a:bodyPr>
          <a:lstStyle/>
          <a:p>
            <a:pPr eaLnBrk="1" hangingPunct="1"/>
            <a:r>
              <a:rPr lang="en-US" altLang="en-US" sz="3600" dirty="0" err="1">
                <a:latin typeface="Times New Roman" panose="02020603050405020304" pitchFamily="18" charset="0"/>
                <a:cs typeface="Times New Roman" panose="02020603050405020304" pitchFamily="18" charset="0"/>
              </a:rPr>
              <a:t>Chương</a:t>
            </a:r>
            <a:r>
              <a:rPr lang="en-US" altLang="en-US" sz="3600" dirty="0">
                <a:latin typeface="Times New Roman" panose="02020603050405020304" pitchFamily="18" charset="0"/>
                <a:cs typeface="Times New Roman" panose="02020603050405020304" pitchFamily="18" charset="0"/>
              </a:rPr>
              <a:t> 2 : </a:t>
            </a:r>
            <a:r>
              <a:rPr lang="en-US" altLang="en-US" sz="3600" dirty="0" err="1">
                <a:latin typeface="Times New Roman" panose="02020603050405020304" pitchFamily="18" charset="0"/>
                <a:cs typeface="Times New Roman" panose="02020603050405020304" pitchFamily="18" charset="0"/>
              </a:rPr>
              <a:t>Thiết</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kế</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và</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xây</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dựng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chương</a:t>
            </a:r>
            <a:r>
              <a:rPr lang="en-US" altLang="en-US" sz="3600" dirty="0">
                <a:latin typeface="Times New Roman" panose="02020603050405020304" pitchFamily="18" charset="0"/>
                <a:cs typeface="Times New Roman" panose="02020603050405020304" pitchFamily="18" charset="0"/>
              </a:rPr>
              <a:t> </a:t>
            </a:r>
            <a:r>
              <a:rPr lang="en-US" altLang="en-US" sz="3600" dirty="0" err="1">
                <a:latin typeface="Times New Roman" panose="02020603050405020304" pitchFamily="18" charset="0"/>
                <a:cs typeface="Times New Roman" panose="02020603050405020304" pitchFamily="18" charset="0"/>
              </a:rPr>
              <a:t>trình</a:t>
            </a:r>
            <a:endParaRPr lang="en-US" altLang="en-US" sz="3200" dirty="0">
              <a:latin typeface="Times New Roman" panose="02020603050405020304" pitchFamily="18" charset="0"/>
              <a:cs typeface="Times New Roman" panose="02020603050405020304" pitchFamily="18" charset="0"/>
            </a:endParaRPr>
          </a:p>
        </p:txBody>
      </p:sp>
      <p:sp>
        <p:nvSpPr>
          <p:cNvPr id="23555" name="Content Placeholder 2">
            <a:extLst>
              <a:ext uri="{FF2B5EF4-FFF2-40B4-BE49-F238E27FC236}">
                <a16:creationId xmlns:a16="http://schemas.microsoft.com/office/drawing/2014/main" id="{04AD2AE7-8A15-44BB-AB4C-354FFE8F455E}"/>
              </a:ext>
            </a:extLst>
          </p:cNvPr>
          <p:cNvSpPr>
            <a:spLocks noGrp="1" noChangeArrowheads="1"/>
          </p:cNvSpPr>
          <p:nvPr>
            <p:ph idx="1"/>
          </p:nvPr>
        </p:nvSpPr>
        <p:spPr>
          <a:xfrm>
            <a:off x="1460967" y="1971303"/>
            <a:ext cx="8722938" cy="4079875"/>
          </a:xfrm>
        </p:spPr>
        <p:txBody>
          <a:bodyPr rtlCol="0">
            <a:normAutofit fontScale="92500" lnSpcReduction="10000"/>
          </a:bodyPr>
          <a:lstStyle/>
          <a:p>
            <a:pPr>
              <a:defRPr/>
            </a:pPr>
            <a:r>
              <a:rPr lang="en-US" altLang="en-US" dirty="0" err="1">
                <a:latin typeface="Times New Roman" panose="02020603050405020304" pitchFamily="18" charset="0"/>
                <a:cs typeface="Times New Roman" panose="02020603050405020304" pitchFamily="18" charset="0"/>
              </a:rPr>
              <a:t>Yêu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cầu</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bài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toán</a:t>
            </a:r>
            <a:r>
              <a:rPr lang="en-US" altLang="en-US" dirty="0">
                <a:latin typeface="Times New Roman" panose="02020603050405020304" pitchFamily="18" charset="0"/>
                <a:cs typeface="Times New Roman" panose="02020603050405020304" pitchFamily="18" charset="0"/>
              </a:rPr>
              <a:t>: </a:t>
            </a:r>
          </a:p>
          <a:p>
            <a:pPr lvl="1" eaLnBrk="1" hangingPunct="1">
              <a:defRPr/>
            </a:pPr>
            <a:r>
              <a:rPr lang="vi-VN" sz="2000" dirty="0">
                <a:latin typeface="Times New Roman" panose="02020603050405020304" pitchFamily="18" charset="0"/>
                <a:cs typeface="Times New Roman" panose="02020603050405020304" pitchFamily="18" charset="0"/>
              </a:rPr>
              <a:t>Yêu cầu bài toán đặt ra là xây dựng một mô hình client – server giao tiếp với nhau thông qua Socket API để xử lý trò chơi cờ vua. </a:t>
            </a:r>
            <a:endParaRPr lang="en-US" sz="2000" dirty="0">
              <a:latin typeface="Times New Roman" panose="02020603050405020304" pitchFamily="18" charset="0"/>
              <a:cs typeface="Times New Roman" panose="02020603050405020304" pitchFamily="18" charset="0"/>
            </a:endParaRPr>
          </a:p>
          <a:p>
            <a:pPr lvl="1" eaLnBrk="1" hangingPunct="1">
              <a:defRPr/>
            </a:pPr>
            <a:r>
              <a:rPr lang="vi-VN" sz="2000" dirty="0">
                <a:latin typeface="Times New Roman" panose="02020603050405020304" pitchFamily="18" charset="0"/>
                <a:cs typeface="Times New Roman" panose="02020603050405020304" pitchFamily="18" charset="0"/>
              </a:rPr>
              <a:t>Server được khởi đông sẽ lắng nghe các kết nối từ client. Khi có một kết nối từ client, server khởi tạo một kênh giao tiếp và lưu trữ kênh giao tiếp đó lại. </a:t>
            </a:r>
            <a:endParaRPr lang="en-US" sz="2000" dirty="0">
              <a:latin typeface="Times New Roman" panose="02020603050405020304" pitchFamily="18" charset="0"/>
              <a:cs typeface="Times New Roman" panose="02020603050405020304" pitchFamily="18" charset="0"/>
            </a:endParaRPr>
          </a:p>
          <a:p>
            <a:pPr lvl="1" eaLnBrk="1" hangingPunct="1">
              <a:defRPr/>
            </a:pPr>
            <a:r>
              <a:rPr lang="vi-VN" sz="2000" dirty="0">
                <a:latin typeface="Times New Roman" panose="02020603050405020304" pitchFamily="18" charset="0"/>
                <a:cs typeface="Times New Roman" panose="02020603050405020304" pitchFamily="18" charset="0"/>
              </a:rPr>
              <a:t>Khi có từ 2 client trở lên, server khởi tạo một game đấu giữa 2 client. Server tiếp tục lắng nghe các kết nối từ client trong khi các game đấu diễn ra.</a:t>
            </a:r>
            <a:endParaRPr lang="en-US" sz="2000" dirty="0">
              <a:latin typeface="Times New Roman" panose="02020603050405020304" pitchFamily="18" charset="0"/>
              <a:cs typeface="Times New Roman" panose="02020603050405020304" pitchFamily="18" charset="0"/>
            </a:endParaRPr>
          </a:p>
          <a:p>
            <a:pPr lvl="1" eaLnBrk="1" hangingPunct="1">
              <a:defRPr/>
            </a:pPr>
            <a:r>
              <a:rPr lang="vi-VN" sz="2000" dirty="0">
                <a:latin typeface="Times New Roman" panose="02020603050405020304" pitchFamily="18" charset="0"/>
                <a:cs typeface="Times New Roman" panose="02020603050405020304" pitchFamily="18" charset="0"/>
              </a:rPr>
              <a:t>Mỗi game đấu sẽ là một luồng xử lý riêng nhận thông tin giữa hai client trong lúc game đấu diễn ra.</a:t>
            </a:r>
            <a:endParaRPr lang="en-US" sz="2000" dirty="0">
              <a:latin typeface="Times New Roman" panose="02020603050405020304" pitchFamily="18" charset="0"/>
              <a:cs typeface="Times New Roman" panose="02020603050405020304" pitchFamily="18" charset="0"/>
            </a:endParaRPr>
          </a:p>
          <a:p>
            <a:pPr lvl="1" eaLnBrk="1" hangingPunct="1">
              <a:defRPr/>
            </a:pPr>
            <a:r>
              <a:rPr lang="vi-VN" sz="2000" dirty="0">
                <a:latin typeface="Times New Roman" panose="02020603050405020304" pitchFamily="18" charset="0"/>
                <a:cs typeface="Times New Roman" panose="02020603050405020304" pitchFamily="18" charset="0"/>
              </a:rPr>
              <a:t>Các client sẽ thực hiện các nước đi và có thể trò chuyện qua lại thông qua kênh kết nối qua chức năng chat.</a:t>
            </a:r>
            <a:endParaRPr lang="en-US" sz="2000" dirty="0">
              <a:latin typeface="Times New Roman" panose="02020603050405020304" pitchFamily="18" charset="0"/>
              <a:cs typeface="Times New Roman" panose="02020603050405020304" pitchFamily="18" charset="0"/>
            </a:endParaRPr>
          </a:p>
          <a:p>
            <a:pPr lvl="1" eaLnBrk="1" hangingPunct="1">
              <a:defRPr/>
            </a:pPr>
            <a:r>
              <a:rPr lang="vi-VN" sz="2000" dirty="0">
                <a:latin typeface="Times New Roman" panose="02020603050405020304" pitchFamily="18" charset="0"/>
                <a:cs typeface="Times New Roman" panose="02020603050405020304" pitchFamily="18" charset="0"/>
              </a:rPr>
              <a:t>Kết thúc một game đấu, server có trách nhiệm thông báo kết quả người chơi. Client có thể yêu cầu một kết nối mới để chơi tiếp một game khác.</a:t>
            </a:r>
            <a:endParaRPr lang="en-US" sz="2000" dirty="0">
              <a:latin typeface="Times New Roman" panose="02020603050405020304" pitchFamily="18" charset="0"/>
              <a:cs typeface="Times New Roman" panose="02020603050405020304" pitchFamily="18" charset="0"/>
            </a:endParaRPr>
          </a:p>
          <a:p>
            <a:pPr marL="457200" lvl="1" indent="0">
              <a:buNone/>
              <a:defRPr/>
            </a:pPr>
            <a:br>
              <a:rPr lang="vi-VN" sz="1050" dirty="0">
                <a:latin typeface="Times New Roman" panose="02020603050405020304" pitchFamily="18" charset="0"/>
                <a:cs typeface="Times New Roman" panose="02020603050405020304" pitchFamily="18" charset="0"/>
              </a:rPr>
            </a:br>
            <a:br>
              <a:rPr lang="vi-VN" sz="1050" dirty="0">
                <a:latin typeface="Times New Roman" panose="02020603050405020304" pitchFamily="18" charset="0"/>
                <a:cs typeface="Times New Roman" panose="02020603050405020304" pitchFamily="18" charset="0"/>
              </a:rPr>
            </a:br>
            <a:endParaRPr lang="en-US" altLang="en-US" sz="105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679</TotalTime>
  <Words>1345</Words>
  <Application>Microsoft Office PowerPoint</Application>
  <PresentationFormat>Widescreen</PresentationFormat>
  <Paragraphs>120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Symbol</vt:lpstr>
      <vt:lpstr>Times New Roman</vt:lpstr>
      <vt:lpstr>Office Theme</vt:lpstr>
      <vt:lpstr>BÀI TẬP LỚN Lập trình mạng</vt:lpstr>
      <vt:lpstr> Tìm hiểu đồng bộ hoá xử lý đồng thời và giải quyết bài toán Readers/Writers</vt:lpstr>
      <vt:lpstr>Sơ đồ hoạt động</vt:lpstr>
      <vt:lpstr>Chương I: Cơ sở lý thuyết </vt:lpstr>
      <vt:lpstr>1.1 Giao thức TCP</vt:lpstr>
      <vt:lpstr>1.2 Mô hình client - server</vt:lpstr>
      <vt:lpstr>1.3 Socket</vt:lpstr>
      <vt:lpstr>PowerPoint Presentation</vt:lpstr>
      <vt:lpstr>Chương 2 : Thiết kế và xây dựng chương trình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diện Client: Người chơi 1</vt:lpstr>
      <vt:lpstr>Giao diện Client: Người chơi 2</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Toi Ba</dc:creator>
  <cp:lastModifiedBy>Toi Ba</cp:lastModifiedBy>
  <cp:revision>85</cp:revision>
  <dcterms:created xsi:type="dcterms:W3CDTF">2021-11-22T14:38:03Z</dcterms:created>
  <dcterms:modified xsi:type="dcterms:W3CDTF">2021-12-16T10:09:14Z</dcterms:modified>
</cp:coreProperties>
</file>